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89" r:id="rId4"/>
  </p:sldMasterIdLst>
  <p:notesMasterIdLst>
    <p:notesMasterId r:id="rId7"/>
  </p:notesMasterIdLst>
  <p:handoutMasterIdLst>
    <p:handoutMasterId r:id="rId8"/>
  </p:handoutMasterIdLst>
  <p:sldIdLst>
    <p:sldId id="5284" r:id="rId5"/>
    <p:sldId id="5289" r:id="rId6"/>
  </p:sldIdLst>
  <p:sldSz cx="12192000" cy="6858000"/>
  <p:notesSz cx="6811963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Büchner" initials="JB" lastIdx="2" clrIdx="0">
    <p:extLst>
      <p:ext uri="{19B8F6BF-5375-455C-9EA6-DF929625EA0E}">
        <p15:presenceInfo xmlns:p15="http://schemas.microsoft.com/office/powerpoint/2012/main" userId="361f7cb2fb975c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7B4"/>
    <a:srgbClr val="AEC7E8"/>
    <a:srgbClr val="FF7F0E"/>
    <a:srgbClr val="FFBB78"/>
    <a:srgbClr val="2CA02C"/>
    <a:srgbClr val="98DF8A"/>
    <a:srgbClr val="FFFF99"/>
    <a:srgbClr val="0033CC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3" autoAdjust="0"/>
    <p:restoredTop sz="91145" autoAdjust="0"/>
  </p:normalViewPr>
  <p:slideViewPr>
    <p:cSldViewPr>
      <p:cViewPr varScale="1">
        <p:scale>
          <a:sx n="90" d="100"/>
          <a:sy n="90" d="100"/>
        </p:scale>
        <p:origin x="108" y="1122"/>
      </p:cViewPr>
      <p:guideLst/>
    </p:cSldViewPr>
  </p:slideViewPr>
  <p:outlineViewPr>
    <p:cViewPr>
      <p:scale>
        <a:sx n="33" d="100"/>
        <a:sy n="33" d="100"/>
      </p:scale>
      <p:origin x="0" y="-15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564" y="-528"/>
      </p:cViewPr>
      <p:guideLst>
        <p:guide orient="horz" pos="3120"/>
        <p:guide pos="2124"/>
        <p:guide orient="horz" pos="3132"/>
        <p:guide pos="214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172" cy="49712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188" y="0"/>
            <a:ext cx="2952172" cy="49712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98E7A92-8409-4797-95DA-859BB58F3E41}" type="datetimeFigureOut">
              <a:rPr lang="de-DE" smtClean="0"/>
              <a:pPr/>
              <a:t>15.12.2025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794"/>
            <a:ext cx="2952172" cy="49712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8188" y="9443794"/>
            <a:ext cx="2952172" cy="49712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A33EC76E-5B1E-4823-9D44-ECFEB41735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74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6" tIns="47863" rIns="95726" bIns="47863" numCol="1" anchor="t" anchorCtr="0" compatLnSpc="1">
            <a:prstTxWarp prst="textNoShape">
              <a:avLst/>
            </a:prstTxWarp>
          </a:bodyPr>
          <a:lstStyle>
            <a:lvl1pPr defTabSz="957370">
              <a:defRPr sz="12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387" y="1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6" tIns="47863" rIns="95726" bIns="47863" numCol="1" anchor="t" anchorCtr="0" compatLnSpc="1">
            <a:prstTxWarp prst="textNoShape">
              <a:avLst/>
            </a:prstTxWarp>
          </a:bodyPr>
          <a:lstStyle>
            <a:lvl1pPr algn="r" defTabSz="957370">
              <a:defRPr sz="12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3" y="4722192"/>
            <a:ext cx="5450180" cy="4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6" tIns="47863" rIns="95726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6" tIns="47863" rIns="95726" bIns="47863" numCol="1" anchor="b" anchorCtr="0" compatLnSpc="1">
            <a:prstTxWarp prst="textNoShape">
              <a:avLst/>
            </a:prstTxWarp>
          </a:bodyPr>
          <a:lstStyle>
            <a:lvl1pPr defTabSz="957370">
              <a:defRPr sz="12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87" y="9444385"/>
            <a:ext cx="2952054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6" tIns="47863" rIns="95726" bIns="47863" numCol="1" anchor="b" anchorCtr="0" compatLnSpc="1">
            <a:prstTxWarp prst="textNoShape">
              <a:avLst/>
            </a:prstTxWarp>
          </a:bodyPr>
          <a:lstStyle>
            <a:lvl1pPr algn="r" defTabSz="957370">
              <a:defRPr sz="12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883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87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395822" y="1449389"/>
            <a:ext cx="11400367" cy="2654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25" name="Rectangle 17"/>
          <p:cNvSpPr>
            <a:spLocks noChangeArrowheads="1"/>
          </p:cNvSpPr>
          <p:nvPr userDrawn="1"/>
        </p:nvSpPr>
        <p:spPr bwMode="auto">
          <a:xfrm>
            <a:off x="383119" y="4103692"/>
            <a:ext cx="11413516" cy="2192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383119" y="6297617"/>
            <a:ext cx="11413516" cy="2873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Untertitel 7"/>
          <p:cNvSpPr>
            <a:spLocks noGrp="1"/>
          </p:cNvSpPr>
          <p:nvPr>
            <p:ph type="subTitle" idx="1"/>
          </p:nvPr>
        </p:nvSpPr>
        <p:spPr>
          <a:xfrm>
            <a:off x="1056219" y="5499103"/>
            <a:ext cx="10079567" cy="3333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itel 8"/>
          <p:cNvSpPr>
            <a:spLocks noGrp="1"/>
          </p:cNvSpPr>
          <p:nvPr>
            <p:ph type="ctrTitle"/>
          </p:nvPr>
        </p:nvSpPr>
        <p:spPr>
          <a:xfrm>
            <a:off x="1056219" y="4356103"/>
            <a:ext cx="10079567" cy="873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6217" y="6308920"/>
            <a:ext cx="10079568" cy="27043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11" name="Picture 1" descr="S:\04 Oeffentlich\01 Bilder Filme\16 ISBS Gebaeude\ISBS Neues Institutsgebaeude\ISBS_2013_ISBS mit Fahnen\20130620_ISBS Fahnen (3).JPG">
            <a:extLst>
              <a:ext uri="{FF2B5EF4-FFF2-40B4-BE49-F238E27FC236}">
                <a16:creationId xmlns:a16="http://schemas.microsoft.com/office/drawing/2014/main" id="{75D47948-862B-4674-9A71-578F0BCEBC7C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2" cstate="print"/>
          <a:srcRect l="181" t="44202" b="17745"/>
          <a:stretch/>
        </p:blipFill>
        <p:spPr bwMode="auto">
          <a:xfrm>
            <a:off x="381851" y="1422825"/>
            <a:ext cx="11413516" cy="2682452"/>
          </a:xfrm>
          <a:prstGeom prst="rect">
            <a:avLst/>
          </a:prstGeom>
          <a:noFill/>
        </p:spPr>
      </p:pic>
      <p:pic>
        <p:nvPicPr>
          <p:cNvPr id="16" name="Picture 2" descr="VW_Biobinder_cover3">
            <a:extLst>
              <a:ext uri="{FF2B5EF4-FFF2-40B4-BE49-F238E27FC236}">
                <a16:creationId xmlns:a16="http://schemas.microsoft.com/office/drawing/2014/main" id="{E6DC74E0-A327-4B5F-A238-A452BEC3D6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24318" r="480" b="16194"/>
          <a:stretch/>
        </p:blipFill>
        <p:spPr bwMode="auto">
          <a:xfrm>
            <a:off x="377703" y="1416676"/>
            <a:ext cx="11400367" cy="28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45008A-9D29-4516-B801-50E8AD55FB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54" y="321869"/>
            <a:ext cx="1558213" cy="6750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11DC09-DA42-4987-96AE-C9E3B32636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705"/>
            <a:ext cx="2545057" cy="9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089028"/>
            <a:ext cx="11040533" cy="5489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5181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8305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34984" b="28820"/>
          <a:stretch/>
        </p:blipFill>
        <p:spPr>
          <a:xfrm>
            <a:off x="395376" y="1448780"/>
            <a:ext cx="11390224" cy="2655295"/>
          </a:xfrm>
          <a:prstGeom prst="rect">
            <a:avLst/>
          </a:prstGeom>
        </p:spPr>
      </p:pic>
      <p:sp>
        <p:nvSpPr>
          <p:cNvPr id="26" name="Rectangle 18"/>
          <p:cNvSpPr>
            <a:spLocks noChangeArrowheads="1"/>
          </p:cNvSpPr>
          <p:nvPr userDrawn="1"/>
        </p:nvSpPr>
        <p:spPr bwMode="auto">
          <a:xfrm>
            <a:off x="383119" y="6297617"/>
            <a:ext cx="11413516" cy="2873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17"/>
          <p:cNvSpPr>
            <a:spLocks noChangeArrowheads="1"/>
          </p:cNvSpPr>
          <p:nvPr userDrawn="1"/>
        </p:nvSpPr>
        <p:spPr bwMode="auto">
          <a:xfrm>
            <a:off x="383119" y="4103692"/>
            <a:ext cx="11413516" cy="21923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3" name="Untertitel 7"/>
          <p:cNvSpPr>
            <a:spLocks noGrp="1"/>
          </p:cNvSpPr>
          <p:nvPr>
            <p:ph type="subTitle" idx="1"/>
          </p:nvPr>
        </p:nvSpPr>
        <p:spPr>
          <a:xfrm>
            <a:off x="1056219" y="5499103"/>
            <a:ext cx="10079567" cy="3333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itel 8"/>
          <p:cNvSpPr>
            <a:spLocks noGrp="1"/>
          </p:cNvSpPr>
          <p:nvPr>
            <p:ph type="ctrTitle"/>
          </p:nvPr>
        </p:nvSpPr>
        <p:spPr>
          <a:xfrm>
            <a:off x="1056219" y="4356103"/>
            <a:ext cx="10079567" cy="873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6217" y="6308920"/>
            <a:ext cx="10079568" cy="270430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145008A-9D29-4516-B801-50E8AD55F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54" y="321869"/>
            <a:ext cx="1558213" cy="6750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11DC09-DA42-4987-96AE-C9E3B3263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705"/>
            <a:ext cx="2545057" cy="945105"/>
          </a:xfrm>
          <a:prstGeom prst="rect">
            <a:avLst/>
          </a:prstGeom>
        </p:spPr>
      </p:pic>
      <p:sp>
        <p:nvSpPr>
          <p:cNvPr id="17" name="Inhaltsplatzhalter 12">
            <a:extLst>
              <a:ext uri="{FF2B5EF4-FFF2-40B4-BE49-F238E27FC236}">
                <a16:creationId xmlns:a16="http://schemas.microsoft.com/office/drawing/2014/main" id="{019D98E3-8A16-4952-B87B-AFAC3C5471DB}"/>
              </a:ext>
            </a:extLst>
          </p:cNvPr>
          <p:cNvSpPr txBox="1">
            <a:spLocks/>
          </p:cNvSpPr>
          <p:nvPr userDrawn="1"/>
        </p:nvSpPr>
        <p:spPr>
          <a:xfrm>
            <a:off x="10726350" y="3852975"/>
            <a:ext cx="1066318" cy="24622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16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04000" indent="-216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720000" indent="-216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720000" indent="-2160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de-DE" sz="1000" kern="0" dirty="0">
                <a:solidFill>
                  <a:schemeClr val="bg1"/>
                </a:solidFill>
              </a:rPr>
              <a:t>Foto © Wistuba</a:t>
            </a:r>
          </a:p>
        </p:txBody>
      </p:sp>
    </p:spTree>
    <p:extLst>
      <p:ext uri="{BB962C8B-B14F-4D97-AF65-F5344CB8AC3E}">
        <p14:creationId xmlns:p14="http://schemas.microsoft.com/office/powerpoint/2010/main" val="163545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(rot), 1. Ebene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628778"/>
            <a:ext cx="11040533" cy="4949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7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628778"/>
            <a:ext cx="11040533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00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15500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, 1. Ebene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628778"/>
            <a:ext cx="11040533" cy="4949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453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628778"/>
            <a:ext cx="11040533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2446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5735" y="1089028"/>
            <a:ext cx="11040533" cy="35975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49958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13" userDrawn="1">
          <p15:clr>
            <a:srgbClr val="FBAE40"/>
          </p15:clr>
        </p15:guide>
        <p15:guide id="6" orient="horz" pos="10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1. Ebene f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87" y="98710"/>
            <a:ext cx="11040880" cy="720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75735" y="1089028"/>
            <a:ext cx="11040533" cy="548957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108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12192000" cy="8636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16483" y="4"/>
            <a:ext cx="1775517" cy="8648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6696068" y="4"/>
            <a:ext cx="3720413" cy="864865"/>
          </a:xfrm>
          <a:prstGeom prst="rect">
            <a:avLst/>
          </a:prstGeom>
          <a:gradFill flip="none" rotWithShape="1">
            <a:gsLst>
              <a:gs pos="700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733" y="111128"/>
            <a:ext cx="1104088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575736" y="6579354"/>
            <a:ext cx="11040533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de-DE" sz="700" dirty="0"/>
              <a:t>M. P. Wistuba &amp; J. Büchner | Aktuelle Forschung zum Ersatz von erdölbasiertem Bitumen | 13. und 20. November 2025 | </a:t>
            </a:r>
            <a:fld id="{71375D97-0E3A-4249-A306-4E35F326A2D0}" type="slidenum">
              <a:rPr lang="de-DE" sz="700" smtClean="0"/>
              <a:pPr/>
              <a:t>‹Nr.›</a:t>
            </a:fld>
            <a:endParaRPr lang="de-DE" sz="70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75735" y="1089027"/>
            <a:ext cx="11040533" cy="5489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E1ABA6-305B-4867-8057-77E866FBE8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449" y="111128"/>
            <a:ext cx="1558213" cy="6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16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504000" indent="-216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720000" indent="-216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720000" indent="-216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7317" userDrawn="1">
          <p15:clr>
            <a:srgbClr val="F26B43"/>
          </p15:clr>
        </p15:guide>
        <p15:guide id="4" orient="horz" pos="544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hyperlink" Target="mailto:j.buechner@tu-braunschweig.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hyperlink" Target="mailto:m.wistuba@tu-braunschweig.de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056219" y="5245857"/>
            <a:ext cx="10079567" cy="7650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800" b="1" dirty="0"/>
              <a:t>Univ.-Prof. Dr. Michael P. Wistuba </a:t>
            </a:r>
            <a:r>
              <a:rPr lang="de-DE" sz="1800" dirty="0"/>
              <a:t>und Dr.-Ing. Johannes Büchner</a:t>
            </a:r>
          </a:p>
          <a:p>
            <a:pPr>
              <a:spcBef>
                <a:spcPts val="0"/>
              </a:spcBef>
            </a:pPr>
            <a:r>
              <a:rPr lang="de-DE" sz="1800" dirty="0"/>
              <a:t>Technische Universität Braunschweig, Institut für Straßenwesen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55688" y="4554125"/>
            <a:ext cx="10079567" cy="558062"/>
          </a:xfrm>
        </p:spPr>
        <p:txBody>
          <a:bodyPr/>
          <a:lstStyle/>
          <a:p>
            <a:r>
              <a:rPr lang="de-DE" sz="2400" dirty="0">
                <a:solidFill>
                  <a:schemeClr val="accent1"/>
                </a:solidFill>
              </a:rPr>
              <a:t>Aktuelle Forschung zum Ersatz von erdölbasiertem Bitumen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MOAG Herbstseminar, 13. und 20. November 2025, </a:t>
            </a:r>
            <a:r>
              <a:rPr lang="de-DE" dirty="0" err="1"/>
              <a:t>Mörschwil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Präsentationsfolien urheberrechtlich geschützt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FC853A-3924-4D7D-B088-D96B39147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1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29876" r="30313" b="18049"/>
          <a:stretch/>
        </p:blipFill>
        <p:spPr>
          <a:xfrm>
            <a:off x="4917132" y="2125125"/>
            <a:ext cx="1666547" cy="177119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951" y="2138638"/>
            <a:ext cx="2307842" cy="1538562"/>
          </a:xfrm>
          <a:prstGeom prst="round2DiagRect">
            <a:avLst>
              <a:gd name="adj1" fmla="val 16667"/>
              <a:gd name="adj2" fmla="val 9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hteck 25">
            <a:extLst>
              <a:ext uri="{FF2B5EF4-FFF2-40B4-BE49-F238E27FC236}">
                <a16:creationId xmlns:a16="http://schemas.microsoft.com/office/drawing/2014/main" id="{C9899AE8-9C39-46BB-BB9F-C43BB704CCE8}"/>
              </a:ext>
            </a:extLst>
          </p:cNvPr>
          <p:cNvSpPr/>
          <p:nvPr/>
        </p:nvSpPr>
        <p:spPr>
          <a:xfrm>
            <a:off x="6559685" y="2064407"/>
            <a:ext cx="3151184" cy="1946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dirty="0">
                <a:hlinkClick r:id="rId5"/>
              </a:rPr>
              <a:t>m.wistuba@tu-braunschweig.de</a:t>
            </a:r>
            <a:endParaRPr lang="de-DE" sz="1400" dirty="0"/>
          </a:p>
          <a:p>
            <a:pPr>
              <a:spcAft>
                <a:spcPts val="900"/>
              </a:spcAft>
            </a:pPr>
            <a:r>
              <a:rPr lang="de-DE" sz="1400" dirty="0"/>
              <a:t>+49 531 391 62050</a:t>
            </a:r>
          </a:p>
          <a:p>
            <a:r>
              <a:rPr lang="de-DE" sz="1400" dirty="0"/>
              <a:t>Technische Universität Braunschweig</a:t>
            </a:r>
          </a:p>
          <a:p>
            <a:r>
              <a:rPr lang="de-DE" sz="1400" dirty="0"/>
              <a:t>Institut für Straßenwesen (ISBS)</a:t>
            </a:r>
          </a:p>
          <a:p>
            <a:r>
              <a:rPr lang="de-DE" sz="1400" dirty="0"/>
              <a:t>Beethovenstraße 51 b</a:t>
            </a:r>
          </a:p>
          <a:p>
            <a:pPr>
              <a:spcAft>
                <a:spcPts val="900"/>
              </a:spcAft>
            </a:pPr>
            <a:r>
              <a:rPr lang="de-DE" sz="1400" dirty="0"/>
              <a:t>38106 Braunschweig, Germany</a:t>
            </a:r>
          </a:p>
          <a:p>
            <a:r>
              <a:rPr lang="de-DE" sz="1400" dirty="0"/>
              <a:t>www.tu-braunschweig.de/isbs</a:t>
            </a:r>
          </a:p>
        </p:txBody>
      </p:sp>
      <p:pic>
        <p:nvPicPr>
          <p:cNvPr id="13" name="Picture 4" descr="ISBS">
            <a:extLst>
              <a:ext uri="{FF2B5EF4-FFF2-40B4-BE49-F238E27FC236}">
                <a16:creationId xmlns:a16="http://schemas.microsoft.com/office/drawing/2014/main" id="{CE905265-5041-46B5-B475-64CD1A8C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8" y="4243050"/>
            <a:ext cx="2345909" cy="1563939"/>
          </a:xfrm>
          <a:prstGeom prst="round2DiagRect">
            <a:avLst>
              <a:gd name="adj1" fmla="val 16667"/>
              <a:gd name="adj2" fmla="val 93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25">
            <a:extLst>
              <a:ext uri="{FF2B5EF4-FFF2-40B4-BE49-F238E27FC236}">
                <a16:creationId xmlns:a16="http://schemas.microsoft.com/office/drawing/2014/main" id="{C9899AE8-9C39-46BB-BB9F-C43BB704CCE8}"/>
              </a:ext>
            </a:extLst>
          </p:cNvPr>
          <p:cNvSpPr/>
          <p:nvPr/>
        </p:nvSpPr>
        <p:spPr>
          <a:xfrm>
            <a:off x="6559685" y="4105708"/>
            <a:ext cx="3151184" cy="1946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dirty="0">
                <a:hlinkClick r:id="rId7"/>
              </a:rPr>
              <a:t>j.buechner@tu-braunschweig.de</a:t>
            </a:r>
            <a:endParaRPr lang="de-DE" sz="1400" dirty="0"/>
          </a:p>
          <a:p>
            <a:pPr>
              <a:spcAft>
                <a:spcPts val="900"/>
              </a:spcAft>
            </a:pPr>
            <a:r>
              <a:rPr lang="de-DE" sz="1400" dirty="0"/>
              <a:t>+49 531 391 62059</a:t>
            </a:r>
          </a:p>
          <a:p>
            <a:r>
              <a:rPr lang="de-DE" sz="1400" dirty="0"/>
              <a:t>Technische Universität Braunschweig</a:t>
            </a:r>
          </a:p>
          <a:p>
            <a:r>
              <a:rPr lang="de-DE" sz="1400" dirty="0"/>
              <a:t>Institut für Straßenwesen (ISBS)</a:t>
            </a:r>
          </a:p>
          <a:p>
            <a:r>
              <a:rPr lang="de-DE" sz="1400" dirty="0"/>
              <a:t>Beethovenstraße 51 b</a:t>
            </a:r>
          </a:p>
          <a:p>
            <a:pPr>
              <a:spcAft>
                <a:spcPts val="900"/>
              </a:spcAft>
            </a:pPr>
            <a:r>
              <a:rPr lang="de-DE" sz="1400" dirty="0"/>
              <a:t>38106 Braunschweig, Germany</a:t>
            </a:r>
          </a:p>
          <a:p>
            <a:r>
              <a:rPr lang="de-DE" sz="1400" dirty="0"/>
              <a:t>www.tu-braunschweig.de/isbs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AF040-07F7-413D-94B3-AE4E86418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915956" y="4230963"/>
            <a:ext cx="1668898" cy="153890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9F1447B-7FB4-41D6-AFA8-45F0929F1C3F}"/>
              </a:ext>
            </a:extLst>
          </p:cNvPr>
          <p:cNvSpPr/>
          <p:nvPr/>
        </p:nvSpPr>
        <p:spPr>
          <a:xfrm>
            <a:off x="458792" y="908720"/>
            <a:ext cx="7752443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de-DE" sz="2000" dirty="0"/>
              <a:t>Falls Sie diese Präsentation ganz oder teilweise erhalten möchten,</a:t>
            </a:r>
            <a:br>
              <a:rPr lang="de-DE" sz="2000" dirty="0"/>
            </a:br>
            <a:r>
              <a:rPr lang="de-DE" sz="2000" dirty="0"/>
              <a:t>wenden Sie sich bitte an die untenstehenden Herren per Mail.</a:t>
            </a:r>
          </a:p>
          <a:p>
            <a:pPr algn="ctr"/>
            <a:r>
              <a:rPr lang="de-DE" sz="2000" dirty="0"/>
              <a:t>Besten Dank für Ihr Verständnis.</a:t>
            </a:r>
            <a:r>
              <a:rPr lang="de-D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245427"/>
      </p:ext>
    </p:extLst>
  </p:cSld>
  <p:clrMapOvr>
    <a:masterClrMapping/>
  </p:clrMapOvr>
</p:sld>
</file>

<file path=ppt/theme/theme1.xml><?xml version="1.0" encoding="utf-8"?>
<a:theme xmlns:a="http://schemas.openxmlformats.org/drawingml/2006/main" name="1_ISBS Masterfolie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258bfc-ebe8-4722-8b0e-131dbac7bf78">
      <Terms xmlns="http://schemas.microsoft.com/office/infopath/2007/PartnerControls"/>
    </lcf76f155ced4ddcb4097134ff3c332f>
    <TaxCatchAll xmlns="7f206ab2-3f71-4e5b-b83e-81145c585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A35A1FBFD32F4BB1CA4B48A5CDA00A" ma:contentTypeVersion="19" ma:contentTypeDescription="Ein neues Dokument erstellen." ma:contentTypeScope="" ma:versionID="ba11a54f4ea053d5c753f25f0d6fc044">
  <xsd:schema xmlns:xsd="http://www.w3.org/2001/XMLSchema" xmlns:xs="http://www.w3.org/2001/XMLSchema" xmlns:p="http://schemas.microsoft.com/office/2006/metadata/properties" xmlns:ns2="7f206ab2-3f71-4e5b-b83e-81145c58529b" xmlns:ns3="34258bfc-ebe8-4722-8b0e-131dbac7bf78" targetNamespace="http://schemas.microsoft.com/office/2006/metadata/properties" ma:root="true" ma:fieldsID="8c8be42935830fdde5654863655a64e9" ns2:_="" ns3:_="">
    <xsd:import namespace="7f206ab2-3f71-4e5b-b83e-81145c58529b"/>
    <xsd:import namespace="34258bfc-ebe8-4722-8b0e-131dbac7bf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06ab2-3f71-4e5b-b83e-81145c5852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06fadf-8f31-4709-bc57-544cc954f71f}" ma:internalName="TaxCatchAll" ma:showField="CatchAllData" ma:web="7f206ab2-3f71-4e5b-b83e-81145c585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58bfc-ebe8-4722-8b0e-131dbac7b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35c2da2-ed9b-40ad-8bb2-cef85bf02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42262-4420-4BC7-B9D0-9B5A4C0E331E}">
  <ds:schemaRefs>
    <ds:schemaRef ds:uri="http://schemas.microsoft.com/office/2006/metadata/properties"/>
    <ds:schemaRef ds:uri="http://schemas.microsoft.com/office/infopath/2007/PartnerControls"/>
    <ds:schemaRef ds:uri="34258bfc-ebe8-4722-8b0e-131dbac7bf78"/>
    <ds:schemaRef ds:uri="7f206ab2-3f71-4e5b-b83e-81145c58529b"/>
  </ds:schemaRefs>
</ds:datastoreItem>
</file>

<file path=customXml/itemProps2.xml><?xml version="1.0" encoding="utf-8"?>
<ds:datastoreItem xmlns:ds="http://schemas.openxmlformats.org/officeDocument/2006/customXml" ds:itemID="{E28534D2-2359-40DB-92FA-8C4164552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E3D576-1CB8-499A-BAE1-27238E5AC8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Breitbild</PresentationFormat>
  <Paragraphs>22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Symbol</vt:lpstr>
      <vt:lpstr>Wingdings</vt:lpstr>
      <vt:lpstr>1_ISBS Masterfolie</vt:lpstr>
      <vt:lpstr>Aktuelle Forschung zum Ersatz von erdölbasiertem Bitumen</vt:lpstr>
      <vt:lpstr>Präsentationsfolien urheberrechtlich geschützt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Michael Wistuba</dc:creator>
  <cp:keywords/>
  <cp:lastModifiedBy>Georg Klein</cp:lastModifiedBy>
  <cp:revision>1434</cp:revision>
  <cp:lastPrinted>2017-11-01T14:04:25Z</cp:lastPrinted>
  <dcterms:created xsi:type="dcterms:W3CDTF">2007-08-29T07:13:29Z</dcterms:created>
  <dcterms:modified xsi:type="dcterms:W3CDTF">2025-12-15T06:58:18Z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0x0101000EA35A1FBFD32F4BB1CA4B48A5CDA00A</vt:lpwstr>
  </property>
  <property fmtid="{D5CDD505-2E9C-101B-9397-08002B2CF9AE}" pid="3" name="MediaServiceImageTags">
    <vt:lpwstr/>
  </property>
</Properties>
</file>