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12" r:id="rId3"/>
    <p:sldId id="517" r:id="rId4"/>
    <p:sldId id="511" r:id="rId5"/>
    <p:sldId id="519" r:id="rId6"/>
    <p:sldId id="518" r:id="rId7"/>
    <p:sldId id="520" r:id="rId8"/>
    <p:sldId id="532" r:id="rId9"/>
    <p:sldId id="526" r:id="rId10"/>
    <p:sldId id="523" r:id="rId11"/>
    <p:sldId id="524" r:id="rId12"/>
    <p:sldId id="521" r:id="rId13"/>
    <p:sldId id="525" r:id="rId14"/>
    <p:sldId id="527" r:id="rId15"/>
    <p:sldId id="529" r:id="rId16"/>
    <p:sldId id="528" r:id="rId17"/>
    <p:sldId id="530" r:id="rId18"/>
    <p:sldId id="531" r:id="rId19"/>
    <p:sldId id="544" r:id="rId20"/>
    <p:sldId id="533" r:id="rId21"/>
    <p:sldId id="534" r:id="rId22"/>
    <p:sldId id="542" r:id="rId23"/>
    <p:sldId id="535" r:id="rId24"/>
    <p:sldId id="539" r:id="rId25"/>
    <p:sldId id="540" r:id="rId26"/>
    <p:sldId id="545" r:id="rId27"/>
    <p:sldId id="541" r:id="rId28"/>
    <p:sldId id="510" r:id="rId29"/>
    <p:sldId id="546" r:id="rId30"/>
    <p:sldId id="537" r:id="rId31"/>
    <p:sldId id="538" r:id="rId3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977392-9FA6-35E9-F025-46FA2431A9BB}" name="Peter Bodmer" initials="PB" userId="S::peter.bodmer@viatec.ch::3f1f63eb-2722-4833-a284-9d66aa403e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2999C-0E33-4C85-92E6-740A7665A5CE}" v="13" dt="2025-11-13T05:37:28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181" autoAdjust="0"/>
  </p:normalViewPr>
  <p:slideViewPr>
    <p:cSldViewPr snapToGrid="0">
      <p:cViewPr varScale="1">
        <p:scale>
          <a:sx n="96" d="100"/>
          <a:sy n="96" d="100"/>
        </p:scale>
        <p:origin x="102" y="1122"/>
      </p:cViewPr>
      <p:guideLst/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 Klein" userId="982ce11a-6787-4528-84c5-cb40653c60aa" providerId="ADAL" clId="{B0C60831-E3BA-4200-A8F6-733654507C3C}"/>
    <pc:docChg chg="undo custSel modSld">
      <pc:chgData name="Georg Klein" userId="982ce11a-6787-4528-84c5-cb40653c60aa" providerId="ADAL" clId="{B0C60831-E3BA-4200-A8F6-733654507C3C}" dt="2025-11-13T06:43:15.126" v="56" actId="20577"/>
      <pc:docMkLst>
        <pc:docMk/>
      </pc:docMkLst>
      <pc:sldChg chg="modSp mod">
        <pc:chgData name="Georg Klein" userId="982ce11a-6787-4528-84c5-cb40653c60aa" providerId="ADAL" clId="{B0C60831-E3BA-4200-A8F6-733654507C3C}" dt="2025-11-13T05:37:36.742" v="15" actId="6549"/>
        <pc:sldMkLst>
          <pc:docMk/>
          <pc:sldMk cId="2178907158" sldId="256"/>
        </pc:sldMkLst>
        <pc:spChg chg="mod">
          <ac:chgData name="Georg Klein" userId="982ce11a-6787-4528-84c5-cb40653c60aa" providerId="ADAL" clId="{B0C60831-E3BA-4200-A8F6-733654507C3C}" dt="2025-11-13T05:37:36.742" v="15" actId="6549"/>
          <ac:spMkLst>
            <pc:docMk/>
            <pc:sldMk cId="2178907158" sldId="256"/>
            <ac:spMk id="4" creationId="{D953392B-30CA-0449-4B82-10217137F95D}"/>
          </ac:spMkLst>
        </pc:spChg>
      </pc:sldChg>
      <pc:sldChg chg="modSp">
        <pc:chgData name="Georg Klein" userId="982ce11a-6787-4528-84c5-cb40653c60aa" providerId="ADAL" clId="{B0C60831-E3BA-4200-A8F6-733654507C3C}" dt="2025-11-13T05:37:28.210" v="14" actId="5793"/>
        <pc:sldMkLst>
          <pc:docMk/>
          <pc:sldMk cId="4259946820" sldId="512"/>
        </pc:sldMkLst>
        <pc:spChg chg="mod">
          <ac:chgData name="Georg Klein" userId="982ce11a-6787-4528-84c5-cb40653c60aa" providerId="ADAL" clId="{B0C60831-E3BA-4200-A8F6-733654507C3C}" dt="2025-11-13T05:37:28.210" v="14" actId="5793"/>
          <ac:spMkLst>
            <pc:docMk/>
            <pc:sldMk cId="4259946820" sldId="512"/>
            <ac:spMk id="3" creationId="{460A0736-B688-AF2B-AF3C-0CFEFC90633C}"/>
          </ac:spMkLst>
        </pc:spChg>
      </pc:sldChg>
      <pc:sldChg chg="modSp mod">
        <pc:chgData name="Georg Klein" userId="982ce11a-6787-4528-84c5-cb40653c60aa" providerId="ADAL" clId="{B0C60831-E3BA-4200-A8F6-733654507C3C}" dt="2025-11-13T06:38:43.877" v="22" actId="6549"/>
        <pc:sldMkLst>
          <pc:docMk/>
          <pc:sldMk cId="885432808" sldId="517"/>
        </pc:sldMkLst>
        <pc:spChg chg="mod">
          <ac:chgData name="Georg Klein" userId="982ce11a-6787-4528-84c5-cb40653c60aa" providerId="ADAL" clId="{B0C60831-E3BA-4200-A8F6-733654507C3C}" dt="2025-11-13T06:38:43.877" v="22" actId="6549"/>
          <ac:spMkLst>
            <pc:docMk/>
            <pc:sldMk cId="885432808" sldId="517"/>
            <ac:spMk id="3" creationId="{4BAFBA7F-5A9F-F417-AB06-EFB091A69DF1}"/>
          </ac:spMkLst>
        </pc:spChg>
      </pc:sldChg>
      <pc:sldChg chg="modSp mod">
        <pc:chgData name="Georg Klein" userId="982ce11a-6787-4528-84c5-cb40653c60aa" providerId="ADAL" clId="{B0C60831-E3BA-4200-A8F6-733654507C3C}" dt="2025-11-13T06:39:23.203" v="24" actId="20577"/>
        <pc:sldMkLst>
          <pc:docMk/>
          <pc:sldMk cId="1056791038" sldId="520"/>
        </pc:sldMkLst>
        <pc:spChg chg="mod">
          <ac:chgData name="Georg Klein" userId="982ce11a-6787-4528-84c5-cb40653c60aa" providerId="ADAL" clId="{B0C60831-E3BA-4200-A8F6-733654507C3C}" dt="2025-11-13T06:39:23.203" v="24" actId="20577"/>
          <ac:spMkLst>
            <pc:docMk/>
            <pc:sldMk cId="1056791038" sldId="520"/>
            <ac:spMk id="3" creationId="{E3DB9943-64D6-F783-413C-CE1152DDD012}"/>
          </ac:spMkLst>
        </pc:spChg>
      </pc:sldChg>
      <pc:sldChg chg="modSp mod">
        <pc:chgData name="Georg Klein" userId="982ce11a-6787-4528-84c5-cb40653c60aa" providerId="ADAL" clId="{B0C60831-E3BA-4200-A8F6-733654507C3C}" dt="2025-11-13T06:40:02.325" v="30" actId="20577"/>
        <pc:sldMkLst>
          <pc:docMk/>
          <pc:sldMk cId="3436435993" sldId="524"/>
        </pc:sldMkLst>
        <pc:spChg chg="mod">
          <ac:chgData name="Georg Klein" userId="982ce11a-6787-4528-84c5-cb40653c60aa" providerId="ADAL" clId="{B0C60831-E3BA-4200-A8F6-733654507C3C}" dt="2025-11-13T06:40:02.325" v="30" actId="20577"/>
          <ac:spMkLst>
            <pc:docMk/>
            <pc:sldMk cId="3436435993" sldId="524"/>
            <ac:spMk id="16" creationId="{3F017EBA-207B-84B2-6513-56A9DB9E647F}"/>
          </ac:spMkLst>
        </pc:spChg>
      </pc:sldChg>
      <pc:sldChg chg="modSp mod">
        <pc:chgData name="Georg Klein" userId="982ce11a-6787-4528-84c5-cb40653c60aa" providerId="ADAL" clId="{B0C60831-E3BA-4200-A8F6-733654507C3C}" dt="2025-11-13T06:39:43.587" v="29" actId="20577"/>
        <pc:sldMkLst>
          <pc:docMk/>
          <pc:sldMk cId="892918214" sldId="526"/>
        </pc:sldMkLst>
        <pc:spChg chg="mod">
          <ac:chgData name="Georg Klein" userId="982ce11a-6787-4528-84c5-cb40653c60aa" providerId="ADAL" clId="{B0C60831-E3BA-4200-A8F6-733654507C3C}" dt="2025-11-13T06:39:43.587" v="29" actId="20577"/>
          <ac:spMkLst>
            <pc:docMk/>
            <pc:sldMk cId="892918214" sldId="526"/>
            <ac:spMk id="4" creationId="{C507A51E-AC4F-2C14-617C-99D8BE20FAEC}"/>
          </ac:spMkLst>
        </pc:spChg>
      </pc:sldChg>
      <pc:sldChg chg="modSp mod">
        <pc:chgData name="Georg Klein" userId="982ce11a-6787-4528-84c5-cb40653c60aa" providerId="ADAL" clId="{B0C60831-E3BA-4200-A8F6-733654507C3C}" dt="2025-11-13T06:40:32.110" v="32" actId="20577"/>
        <pc:sldMkLst>
          <pc:docMk/>
          <pc:sldMk cId="2568969343" sldId="527"/>
        </pc:sldMkLst>
        <pc:spChg chg="mod">
          <ac:chgData name="Georg Klein" userId="982ce11a-6787-4528-84c5-cb40653c60aa" providerId="ADAL" clId="{B0C60831-E3BA-4200-A8F6-733654507C3C}" dt="2025-11-13T06:40:32.110" v="32" actId="20577"/>
          <ac:spMkLst>
            <pc:docMk/>
            <pc:sldMk cId="2568969343" sldId="527"/>
            <ac:spMk id="4" creationId="{2F1DD8C8-BE21-4577-8EE0-C5FD3F5E3447}"/>
          </ac:spMkLst>
        </pc:spChg>
      </pc:sldChg>
      <pc:sldChg chg="modSp mod">
        <pc:chgData name="Georg Klein" userId="982ce11a-6787-4528-84c5-cb40653c60aa" providerId="ADAL" clId="{B0C60831-E3BA-4200-A8F6-733654507C3C}" dt="2025-11-13T06:39:35.054" v="27" actId="20577"/>
        <pc:sldMkLst>
          <pc:docMk/>
          <pc:sldMk cId="4244708575" sldId="532"/>
        </pc:sldMkLst>
        <pc:spChg chg="mod">
          <ac:chgData name="Georg Klein" userId="982ce11a-6787-4528-84c5-cb40653c60aa" providerId="ADAL" clId="{B0C60831-E3BA-4200-A8F6-733654507C3C}" dt="2025-11-13T06:39:35.054" v="27" actId="20577"/>
          <ac:spMkLst>
            <pc:docMk/>
            <pc:sldMk cId="4244708575" sldId="532"/>
            <ac:spMk id="4" creationId="{5AF30140-8C6F-F00B-DA8C-E45D4A0E18B3}"/>
          </ac:spMkLst>
        </pc:spChg>
      </pc:sldChg>
      <pc:sldChg chg="modSp mod">
        <pc:chgData name="Georg Klein" userId="982ce11a-6787-4528-84c5-cb40653c60aa" providerId="ADAL" clId="{B0C60831-E3BA-4200-A8F6-733654507C3C}" dt="2025-11-13T06:42:02.924" v="38" actId="6549"/>
        <pc:sldMkLst>
          <pc:docMk/>
          <pc:sldMk cId="1261311078" sldId="533"/>
        </pc:sldMkLst>
        <pc:spChg chg="mod">
          <ac:chgData name="Georg Klein" userId="982ce11a-6787-4528-84c5-cb40653c60aa" providerId="ADAL" clId="{B0C60831-E3BA-4200-A8F6-733654507C3C}" dt="2025-11-13T06:42:02.924" v="38" actId="6549"/>
          <ac:spMkLst>
            <pc:docMk/>
            <pc:sldMk cId="1261311078" sldId="533"/>
            <ac:spMk id="4" creationId="{FC50443A-225D-B8FA-E38E-6E84D2FA675E}"/>
          </ac:spMkLst>
        </pc:spChg>
      </pc:sldChg>
      <pc:sldChg chg="modSp mod">
        <pc:chgData name="Georg Klein" userId="982ce11a-6787-4528-84c5-cb40653c60aa" providerId="ADAL" clId="{B0C60831-E3BA-4200-A8F6-733654507C3C}" dt="2025-11-13T06:42:53.436" v="50" actId="20577"/>
        <pc:sldMkLst>
          <pc:docMk/>
          <pc:sldMk cId="223649495" sldId="539"/>
        </pc:sldMkLst>
        <pc:spChg chg="mod">
          <ac:chgData name="Georg Klein" userId="982ce11a-6787-4528-84c5-cb40653c60aa" providerId="ADAL" clId="{B0C60831-E3BA-4200-A8F6-733654507C3C}" dt="2025-11-13T06:42:53.436" v="50" actId="20577"/>
          <ac:spMkLst>
            <pc:docMk/>
            <pc:sldMk cId="223649495" sldId="539"/>
            <ac:spMk id="4" creationId="{8C0322BA-BC94-F45A-BED0-E6CEB41127B9}"/>
          </ac:spMkLst>
        </pc:spChg>
      </pc:sldChg>
      <pc:sldChg chg="modSp mod">
        <pc:chgData name="Georg Klein" userId="982ce11a-6787-4528-84c5-cb40653c60aa" providerId="ADAL" clId="{B0C60831-E3BA-4200-A8F6-733654507C3C}" dt="2025-11-13T06:42:29.071" v="45" actId="20577"/>
        <pc:sldMkLst>
          <pc:docMk/>
          <pc:sldMk cId="859101471" sldId="542"/>
        </pc:sldMkLst>
        <pc:spChg chg="mod">
          <ac:chgData name="Georg Klein" userId="982ce11a-6787-4528-84c5-cb40653c60aa" providerId="ADAL" clId="{B0C60831-E3BA-4200-A8F6-733654507C3C}" dt="2025-11-13T06:42:29.071" v="45" actId="20577"/>
          <ac:spMkLst>
            <pc:docMk/>
            <pc:sldMk cId="859101471" sldId="542"/>
            <ac:spMk id="4" creationId="{5DAA86BA-1F16-DC81-71E7-DABD15DD3CE8}"/>
          </ac:spMkLst>
        </pc:spChg>
      </pc:sldChg>
      <pc:sldChg chg="modSp mod">
        <pc:chgData name="Georg Klein" userId="982ce11a-6787-4528-84c5-cb40653c60aa" providerId="ADAL" clId="{B0C60831-E3BA-4200-A8F6-733654507C3C}" dt="2025-11-13T06:41:35.664" v="37" actId="5793"/>
        <pc:sldMkLst>
          <pc:docMk/>
          <pc:sldMk cId="3976705244" sldId="544"/>
        </pc:sldMkLst>
        <pc:spChg chg="mod">
          <ac:chgData name="Georg Klein" userId="982ce11a-6787-4528-84c5-cb40653c60aa" providerId="ADAL" clId="{B0C60831-E3BA-4200-A8F6-733654507C3C}" dt="2025-11-13T06:41:35.664" v="37" actId="5793"/>
          <ac:spMkLst>
            <pc:docMk/>
            <pc:sldMk cId="3976705244" sldId="544"/>
            <ac:spMk id="4" creationId="{DA60ECB5-E873-C10B-4DFF-FDE1D310FB50}"/>
          </ac:spMkLst>
        </pc:spChg>
      </pc:sldChg>
      <pc:sldChg chg="modSp mod">
        <pc:chgData name="Georg Klein" userId="982ce11a-6787-4528-84c5-cb40653c60aa" providerId="ADAL" clId="{B0C60831-E3BA-4200-A8F6-733654507C3C}" dt="2025-11-13T06:43:15.126" v="56" actId="20577"/>
        <pc:sldMkLst>
          <pc:docMk/>
          <pc:sldMk cId="3301683030" sldId="545"/>
        </pc:sldMkLst>
        <pc:spChg chg="mod">
          <ac:chgData name="Georg Klein" userId="982ce11a-6787-4528-84c5-cb40653c60aa" providerId="ADAL" clId="{B0C60831-E3BA-4200-A8F6-733654507C3C}" dt="2025-11-13T06:43:15.126" v="56" actId="20577"/>
          <ac:spMkLst>
            <pc:docMk/>
            <pc:sldMk cId="3301683030" sldId="545"/>
            <ac:spMk id="4" creationId="{FF7FC69B-A22D-4E2D-75C4-218B1828C9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752568F2-F974-4C77-9F73-20E2FAA7308C}" type="datetimeFigureOut">
              <a:rPr lang="de-CH" smtClean="0"/>
              <a:t>13.11.2025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C3CF399-0914-41FA-801D-8F23881BA78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970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324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E184-695C-62FF-7791-9E45112E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97F494-EB61-378C-9321-3CB0FD965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748166D-1B54-5EC1-EABD-70A71CA08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764F1-BE00-B56A-BBA1-36B694290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9293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23B7F-943E-09F7-A57D-7E0BF03AB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BFAD12-D4CC-8097-3F99-B2522D99E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CF6E61-68BE-E910-C509-0C14B030C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8449E7-FCDC-750D-CF52-B0E379763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0111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0F538-1D70-A4EF-4250-D65BB00D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AB99AA-395A-E7A1-6436-33F9DC09F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64B47D0-09AD-027F-9654-5A7900723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49E6B-827B-CB3C-810F-6FBFB8891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159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0EDF6-FD78-4CE0-306E-24BD8682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89A73D-CA50-A6D5-F787-6C19A5512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16EE38-9BEE-91B9-4522-F283DD467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94DA91-28D2-0EAF-DC9A-E478AB1C6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4038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698AB-C2E4-448B-0538-ACCBE16C2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E2930BA-1AD6-4D59-217B-4161C60D8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EC4F81-24BF-4C99-04D1-1B45AF7EA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8F1D48-ADED-ACA5-E2E2-7E301CF3B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050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FDDCA-8F37-9799-CC05-3D2A6A3B7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8E2121B-CC8E-87C1-05E1-670EDD65F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D5F0DA-5B1D-7E0C-CA6A-F2DAD7D30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F6D9A0-CE0A-0F75-0F9D-8CCC080A1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233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7E707-2FC8-519C-A0CB-2C17E6560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EA7652-2C65-4A7B-27E9-F132A1D2C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A4B9B1-889C-19E5-2553-4999CBA3F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2B4311-8B12-20AF-21D0-8BDD277E8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819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19B0-D2E9-D929-5E14-EC1350ACA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2A172F2-0EB2-B99F-56EF-5B04DD79E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A9519D-578E-A2CE-7FCC-0F1178A14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3B675D-6500-B583-88C7-D0359B477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858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E40A8-3C31-4A23-1A41-5BD130D2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A44DAB-CBE5-1F1C-8897-E9785B765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4757C4-DCC1-E224-6EAC-FAC482DCE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D6F9D5-0B0F-4F99-46FF-73B0D6531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926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21A2-5463-EF96-412D-2A942E010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BE4DA26-6F66-D823-B4F3-AAAA4801E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7D9643-9F9E-C4D4-9AF3-2589054F8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C19951-9EA5-A0B6-68C4-1660D0375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926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DE6B-0557-6E1D-EC12-FF26C1A64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FBAF62-7125-D3D3-FE90-2267D6C14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E613EA-4DD6-4AD4-1C35-27676D6BE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8EB863-BB74-ED28-EABA-A5BA6CE35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217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0C00-33CA-12D9-BC4E-6A9221956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16319B-F444-5A6E-7CE5-52E1A16C5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95B324-91E6-4B04-B7A6-9F2C1E913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2F4F51-446E-2BC9-BDD5-6A755B656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363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997E-5548-A851-2F86-E33416A5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6D0489F-1AB8-B2CD-4297-F53A3128F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DA01FF6-2B00-5020-3E8F-A94324100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FEBF3E-9F85-CB7B-3E06-209BA073F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353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C522D-DAB2-555F-5429-63BDA8B5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08F959-90DD-E35C-43BB-9019F1F50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E320C2D-4715-292E-8A51-B64A0DD66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7A0A6F-3F16-935B-0453-D0C4145DD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CF399-0914-41FA-801D-8F23881BA78F}" type="slidenum">
              <a:rPr lang="de-CH" smtClean="0"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5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431371" y="6093296"/>
            <a:ext cx="931303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B050"/>
                </a:gs>
                <a:gs pos="100000">
                  <a:schemeClr val="tx1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335360" y="6309319"/>
            <a:ext cx="6045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Herbstseminar 2025 MOAG Baustoffe Holding AG</a:t>
            </a:r>
          </a:p>
        </p:txBody>
      </p:sp>
      <p:pic>
        <p:nvPicPr>
          <p:cNvPr id="1026" name="43315083-E520-42E9-B8DE-C265CB7A1C75" descr="A1489FDC-00AD-422B-8205-89265C074725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431" y="6093296"/>
            <a:ext cx="1360488" cy="72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49250211"/>
              </p:ext>
            </p:extLst>
          </p:nvPr>
        </p:nvGraphicFramePr>
        <p:xfrm>
          <a:off x="431371" y="134948"/>
          <a:ext cx="917343" cy="24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458587" imgH="1914286" progId="">
                  <p:embed/>
                </p:oleObj>
              </mc:Choice>
              <mc:Fallback>
                <p:oleObj r:id="rId3" imgW="5458587" imgH="1914286" progId="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1" y="134948"/>
                        <a:ext cx="917343" cy="241796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B17D5499-185D-F33A-B00C-A138223E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1206" y="6242173"/>
            <a:ext cx="2743200" cy="365125"/>
          </a:xfrm>
        </p:spPr>
        <p:txBody>
          <a:bodyPr/>
          <a:lstStyle>
            <a:lvl1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9A0C3-0ED4-4110-954B-116054BA02E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838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072FA-8A44-6BB1-539B-FCCD7CAA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D5A6BA-1694-BDD7-5943-66394F9ED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A66F5F-DA1A-FCA9-CF14-F235DFDE5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4F1857-1E43-E884-9201-4617AB67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F36EC9-9089-E87E-B980-38036260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F2DDD4-B89F-B084-0A64-018A2FBE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881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ED362-549C-031F-FEA1-2140ED6B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9F2EFF-D670-3B07-CBE2-3684CF2D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17E481-48D2-2759-17C0-407B0B8D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B26A7C-408D-FDA2-DD36-0F963723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32929C-D165-E05F-7D0F-C073C16A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62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E6769B-6F64-4285-83F7-5A173D9F7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AA440F-CBF2-2FF1-5715-27B35F2A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BF9CF7-8F52-88D8-4666-509DFC15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1793F-7CD3-EFF9-94D2-B14F8162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4278FD-81C3-3F9E-E13B-7189DF2C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331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Unter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5732" y="1089026"/>
            <a:ext cx="11460928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089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13">
          <p15:clr>
            <a:srgbClr val="FBAE40"/>
          </p15:clr>
        </p15:guide>
        <p15:guide id="6" orient="horz" pos="1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C9193-ED2D-6590-CA5B-C330EC527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A7EA48-01B6-B452-2C4F-51B53C83C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D05C02-F1E8-FC17-4F8F-E730F74C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995A5E-037B-8E5A-F851-AD2498D7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41C707-8F75-48FC-4B90-42ACEA9B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266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2D10C-769A-5B5E-BBBC-1113BB15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22754D-E762-E1A2-0813-D62B9873E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4E4AD5-72FB-839B-D6EA-5D404BA6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772031-1DB7-0E48-CF56-9F784F35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AECD3A-9E5F-52B5-BCA1-FF434EC0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530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584C0-5489-9A21-F54F-5FA48772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37652A-22EC-3E34-5443-34D5BB58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EEAD15-A932-FD1E-DC3E-C9440230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16F466-436F-6B18-F1B8-77BBA956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FE491-449A-A84B-70BD-E0BC40FB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59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0DF3E-153A-B4CD-1714-72FB3D71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771493-3AE3-0FFC-4510-00A6C547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5A7301-3834-4AEB-DF74-B963B112B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9C7A18-C1E2-1C88-A470-E89D9F74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E0B6AB-2918-18A2-C9AD-A91556A5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6E47A-361C-46E6-C831-0EA5FD63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059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FC1F6-DADE-13DF-DE42-14E51E3D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BCC807-394E-59EC-B27A-56F01B4A2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3D897B-D8FC-E7DE-6845-19AB7149E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90DD4A-A549-4940-3342-A48B63683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7B5411-AFE3-4475-F7BC-448CF5A9E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6AC7A6-151B-A2B7-2530-1290F406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F954F4-D5F9-0459-0ADD-CA5878F0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931F08-CE02-6F10-AC91-B2D939B9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4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91862-897F-1D6F-A82C-B233BFCB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1071E8-EF60-ACEA-7D08-B77BE91D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866520-FB93-2A3C-3909-FF360996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9FC925-E23C-A222-D2E1-EFC71EEE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54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12DC38-A212-5EAC-E683-77DD66C9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269D9A-B98E-C775-E417-1356DB9C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CB0790-7438-BC5F-E610-78BE03AD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274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892F5-B9C4-F344-3FB7-652BC339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66C19-4CC8-CDC7-8834-753D68AE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AB505-61C0-D700-F5B7-448AA0FE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D6BF85-38AD-5EB5-BF95-D2C3FDB0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280908-D1C9-7B16-8780-E9202387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9AC8C4-EDE2-C713-D727-EDD5BA86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567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8FC5DB-FDBA-03BF-EACC-92F4AA36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0FC83D-2FEF-C237-6225-D0469EEA9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A078A7-A867-73AB-9D52-D03BA3B33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87ECCA-C22C-C80C-97DA-41F29E2AF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A52380-D771-92E8-A7DB-619900615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A0C3-0ED4-4110-954B-116054BA02E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176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953392B-30CA-0449-4B82-10217137F95D}"/>
              </a:ext>
            </a:extLst>
          </p:cNvPr>
          <p:cNvSpPr txBox="1"/>
          <p:nvPr/>
        </p:nvSpPr>
        <p:spPr>
          <a:xfrm>
            <a:off x="1419225" y="1843950"/>
            <a:ext cx="103207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Prüfbericht bekommen …</a:t>
            </a:r>
          </a:p>
          <a:p>
            <a:endParaRPr lang="de-CH" dirty="0"/>
          </a:p>
          <a:p>
            <a:endParaRPr lang="de-CH" dirty="0"/>
          </a:p>
          <a:p>
            <a:endParaRPr lang="de-CH" sz="2800" b="1" dirty="0"/>
          </a:p>
          <a:p>
            <a:r>
              <a:rPr lang="de-CH" sz="4000" b="1" dirty="0"/>
              <a:t>… was jetzt ?   </a:t>
            </a:r>
          </a:p>
          <a:p>
            <a:endParaRPr lang="de-CH" sz="28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6E8BA19-BA57-3E24-E318-A944AD30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</a:t>
            </a:fld>
            <a:endParaRPr lang="de-CH" dirty="0"/>
          </a:p>
        </p:txBody>
      </p:sp>
      <p:pic>
        <p:nvPicPr>
          <p:cNvPr id="5" name="Grafik 4" descr="Ein Bild, das Clipart, Cartoon, Smiley, Animierter Cartoon enthält.&#10;&#10;KI-generierte Inhalte können fehlerhaft sein.">
            <a:extLst>
              <a:ext uri="{FF2B5EF4-FFF2-40B4-BE49-F238E27FC236}">
                <a16:creationId xmlns:a16="http://schemas.microsoft.com/office/drawing/2014/main" id="{502DB899-1914-46BD-C7B2-E8A06DCBF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68" y="3426609"/>
            <a:ext cx="2539256" cy="231310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1520ABD-5083-BE76-6B64-739FCF34041D}"/>
              </a:ext>
            </a:extLst>
          </p:cNvPr>
          <p:cNvSpPr txBox="1"/>
          <p:nvPr/>
        </p:nvSpPr>
        <p:spPr>
          <a:xfrm>
            <a:off x="7699176" y="5805134"/>
            <a:ext cx="11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Internet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17890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743A4B8-F25F-662A-B8DC-1F7AC04B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9E899D-D3ED-B0B8-7D1E-B9A234B583F1}"/>
              </a:ext>
            </a:extLst>
          </p:cNvPr>
          <p:cNvSpPr txBox="1"/>
          <p:nvPr/>
        </p:nvSpPr>
        <p:spPr>
          <a:xfrm>
            <a:off x="581026" y="910004"/>
            <a:ext cx="10577512" cy="4933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0000"/>
                </a:solidFill>
                <a:ea typeface="+mj-ea"/>
                <a:cs typeface="+mj-cs"/>
              </a:defRPr>
            </a:lvl1pPr>
          </a:lstStyle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ME – Messungen nach VSS 70 317:2019, VSS 40585:2020</a:t>
            </a:r>
          </a:p>
          <a:p>
            <a:pPr marL="0" lvl="1"/>
            <a:endParaRPr lang="de-DE" sz="2400" b="1" dirty="0">
              <a:solidFill>
                <a:srgbClr val="00B050"/>
              </a:solidFill>
            </a:endParaRPr>
          </a:p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Prüfbericht:</a:t>
            </a:r>
          </a:p>
          <a:p>
            <a:pPr marL="0" lvl="1"/>
            <a:endParaRPr lang="de-DE" sz="2400" b="1" dirty="0">
              <a:solidFill>
                <a:srgbClr val="00B050"/>
              </a:solidFill>
            </a:endParaRPr>
          </a:p>
          <a:p>
            <a:pPr marL="0" lvl="1"/>
            <a:r>
              <a:rPr lang="de-DE" sz="2400" b="1" dirty="0"/>
              <a:t>ME1 mit dem Sollwert und den Faktor ME2/ME1</a:t>
            </a:r>
          </a:p>
          <a:p>
            <a:pPr marL="0" lvl="1"/>
            <a:endParaRPr lang="de-DE" sz="2400" b="1" dirty="0"/>
          </a:p>
          <a:p>
            <a:pPr marL="0" lvl="1"/>
            <a:r>
              <a:rPr lang="de-DE" sz="2400" b="1" dirty="0"/>
              <a:t>Angaben zur Messstelle: 	Zustand – nass, feucht, trocken</a:t>
            </a:r>
          </a:p>
          <a:p>
            <a:pPr marL="0" lvl="1"/>
            <a:r>
              <a:rPr lang="de-DE" sz="2400" b="1" dirty="0"/>
              <a:t>Witterung: 			Schön, Regen …..</a:t>
            </a:r>
          </a:p>
          <a:p>
            <a:pPr marL="0" lvl="1"/>
            <a:r>
              <a:rPr lang="de-DE" sz="2400" b="1" dirty="0"/>
              <a:t>Temperatur:			Grad Celsius</a:t>
            </a:r>
          </a:p>
          <a:p>
            <a:pPr marL="0" lvl="1"/>
            <a:endParaRPr lang="de-DE" sz="2400" b="1" dirty="0"/>
          </a:p>
          <a:p>
            <a:pPr marL="0" lvl="1"/>
            <a:r>
              <a:rPr lang="de-DE" sz="2400" b="1" dirty="0"/>
              <a:t>Diagramm der Setzungskurven</a:t>
            </a:r>
          </a:p>
          <a:p>
            <a:endParaRPr lang="de-CH" sz="2000" b="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9A05F48-1D13-B043-4EEB-A1E63E7B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5" y="1268468"/>
            <a:ext cx="2952749" cy="43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ABEF0A-520B-82F0-CDA5-0FD1630C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F04667-B233-2ECA-7342-1ABDF9F83632}"/>
              </a:ext>
            </a:extLst>
          </p:cNvPr>
          <p:cNvSpPr txBox="1"/>
          <p:nvPr/>
        </p:nvSpPr>
        <p:spPr>
          <a:xfrm>
            <a:off x="743700" y="770501"/>
            <a:ext cx="105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ME – Messungen nach VSS 70 317:2019  Ziffer 8 Versuchsbedingungen</a:t>
            </a:r>
          </a:p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Theorie gut, in der Praxis nicht umsetzbar  - was machen wir damit?</a:t>
            </a:r>
          </a:p>
        </p:txBody>
      </p:sp>
      <p:pic>
        <p:nvPicPr>
          <p:cNvPr id="5" name="Grafik 4" descr="Ein Bild, das Text, Screenshot, Zahl, Diagramm enthält.&#10;&#10;KI-generierte Inhalte können fehlerhaft sein.">
            <a:extLst>
              <a:ext uri="{FF2B5EF4-FFF2-40B4-BE49-F238E27FC236}">
                <a16:creationId xmlns:a16="http://schemas.microsoft.com/office/drawing/2014/main" id="{F6D158A8-CB4C-B961-A25C-C0CECF086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6" y="2229634"/>
            <a:ext cx="2248764" cy="1590926"/>
          </a:xfrm>
          <a:prstGeom prst="rect">
            <a:avLst/>
          </a:prstGeom>
        </p:spPr>
      </p:pic>
      <p:pic>
        <p:nvPicPr>
          <p:cNvPr id="7" name="Grafik 6" descr="Ein Bild, das Uhr, Wanduhr, Quarzuhr, Messinstrument enthält.&#10;&#10;KI-generierte Inhalte können fehlerhaft sein.">
            <a:extLst>
              <a:ext uri="{FF2B5EF4-FFF2-40B4-BE49-F238E27FC236}">
                <a16:creationId xmlns:a16="http://schemas.microsoft.com/office/drawing/2014/main" id="{7A6DEA11-67D4-23A8-26DB-10D3AD5D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65" y="3602323"/>
            <a:ext cx="1450378" cy="145037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9BE35D-3416-9599-46D1-6522B0496D8A}"/>
              </a:ext>
            </a:extLst>
          </p:cNvPr>
          <p:cNvSpPr txBox="1"/>
          <p:nvPr/>
        </p:nvSpPr>
        <p:spPr>
          <a:xfrm>
            <a:off x="743700" y="3947066"/>
            <a:ext cx="1068186" cy="23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Internet Implenia</a:t>
            </a:r>
            <a:endParaRPr lang="de-CH" sz="9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0CFE83-B1B4-7CA9-25CD-2C1CC7F01D07}"/>
              </a:ext>
            </a:extLst>
          </p:cNvPr>
          <p:cNvSpPr txBox="1"/>
          <p:nvPr/>
        </p:nvSpPr>
        <p:spPr>
          <a:xfrm>
            <a:off x="1935555" y="5166816"/>
            <a:ext cx="1068186" cy="23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Internet SBB Shop</a:t>
            </a:r>
            <a:endParaRPr lang="de-CH" sz="900" dirty="0"/>
          </a:p>
        </p:txBody>
      </p:sp>
      <p:pic>
        <p:nvPicPr>
          <p:cNvPr id="11" name="Grafik 10" descr="Ein Bild, das Screenshot, Text, Design enthält.&#10;&#10;KI-generierte Inhalte können fehlerhaft sein.">
            <a:extLst>
              <a:ext uri="{FF2B5EF4-FFF2-40B4-BE49-F238E27FC236}">
                <a16:creationId xmlns:a16="http://schemas.microsoft.com/office/drawing/2014/main" id="{DC624894-D75D-8B79-4D3C-29AFC76C5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94" y="3602323"/>
            <a:ext cx="2248765" cy="126493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341F18E-F182-779C-6031-E243A31EE7A5}"/>
              </a:ext>
            </a:extLst>
          </p:cNvPr>
          <p:cNvSpPr txBox="1"/>
          <p:nvPr/>
        </p:nvSpPr>
        <p:spPr>
          <a:xfrm>
            <a:off x="4423547" y="4927500"/>
            <a:ext cx="1577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Internet Meteo Schweiz</a:t>
            </a:r>
            <a:endParaRPr lang="de-CH" sz="900" dirty="0"/>
          </a:p>
        </p:txBody>
      </p:sp>
      <p:pic>
        <p:nvPicPr>
          <p:cNvPr id="13" name="Grafik 12" descr="Ein Bild, das Screenshot, Grafiken, Reihe, Farbigkeit enthält.&#10;&#10;KI-generierte Inhalte können fehlerhaft sein.">
            <a:extLst>
              <a:ext uri="{FF2B5EF4-FFF2-40B4-BE49-F238E27FC236}">
                <a16:creationId xmlns:a16="http://schemas.microsoft.com/office/drawing/2014/main" id="{36F6B825-4469-974D-7823-BC7C75C7D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8" y="1605082"/>
            <a:ext cx="1249104" cy="124910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6FB0B69-65A6-56DD-8356-A5FE4C2FA7B0}"/>
              </a:ext>
            </a:extLst>
          </p:cNvPr>
          <p:cNvSpPr txBox="1"/>
          <p:nvPr/>
        </p:nvSpPr>
        <p:spPr>
          <a:xfrm>
            <a:off x="569490" y="5649289"/>
            <a:ext cx="9258299" cy="314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1400" i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de-CH" sz="1400" i="1" dirty="0">
                <a:solidFill>
                  <a:schemeClr val="tx1"/>
                </a:solidFill>
              </a:rPr>
              <a:t>Compliance = beinhaltet die Verantwortung Regeln/Normen zu hinterfragen»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F017EBA-207B-84B2-6513-56A9DB9E647F}"/>
              </a:ext>
            </a:extLst>
          </p:cNvPr>
          <p:cNvSpPr txBox="1"/>
          <p:nvPr/>
        </p:nvSpPr>
        <p:spPr>
          <a:xfrm>
            <a:off x="7721624" y="2596120"/>
            <a:ext cx="4658865" cy="236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Einbezug </a:t>
            </a:r>
            <a:r>
              <a:rPr lang="de-CH" sz="18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</a:t>
            </a:r>
            <a:r>
              <a:rPr lang="de-CH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Randbedingungen: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Materialwissenschaftliche basierte Kenntnisse einbringen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Erfahrungen miteinbeziehen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800" b="1" i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2400" b="1" i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……   «mal äs Füfi grad si la» </a:t>
            </a:r>
          </a:p>
        </p:txBody>
      </p:sp>
    </p:spTree>
    <p:extLst>
      <p:ext uri="{BB962C8B-B14F-4D97-AF65-F5344CB8AC3E}">
        <p14:creationId xmlns:p14="http://schemas.microsoft.com/office/powerpoint/2010/main" val="343643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6749F9-C853-7CD2-79FE-14DEEB30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12</a:t>
            </a:fld>
            <a:endParaRPr lang="de-CH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79DA597-5DCE-B152-90FE-9CF58BB16ABC}"/>
              </a:ext>
            </a:extLst>
          </p:cNvPr>
          <p:cNvGrpSpPr/>
          <p:nvPr/>
        </p:nvGrpSpPr>
        <p:grpSpPr>
          <a:xfrm>
            <a:off x="698500" y="765367"/>
            <a:ext cx="4759325" cy="4870642"/>
            <a:chOff x="698500" y="904875"/>
            <a:chExt cx="4759325" cy="4870642"/>
          </a:xfrm>
        </p:grpSpPr>
        <p:pic>
          <p:nvPicPr>
            <p:cNvPr id="6" name="Grafik 5" descr="Ein Bild, das Text, Screenshot, Reihe, Diagramm enthält.&#10;&#10;KI-generierte Inhalte können fehlerhaft sein.">
              <a:extLst>
                <a:ext uri="{FF2B5EF4-FFF2-40B4-BE49-F238E27FC236}">
                  <a16:creationId xmlns:a16="http://schemas.microsoft.com/office/drawing/2014/main" id="{D8DEECBA-053A-DC9C-7CD7-5CDE3DD6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2"/>
            <a:stretch>
              <a:fillRect/>
            </a:stretch>
          </p:blipFill>
          <p:spPr>
            <a:xfrm>
              <a:off x="698500" y="1946083"/>
              <a:ext cx="4454034" cy="3829434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E819CE6-1D19-81DD-2732-5815FACFFF6C}"/>
                </a:ext>
              </a:extLst>
            </p:cNvPr>
            <p:cNvSpPr txBox="1"/>
            <p:nvPr/>
          </p:nvSpPr>
          <p:spPr>
            <a:xfrm>
              <a:off x="885825" y="904875"/>
              <a:ext cx="2171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50"/>
                  </a:solidFill>
                </a:rPr>
                <a:t>ME1 = 116.5 MN/m</a:t>
              </a:r>
              <a:r>
                <a:rPr lang="de-CH" baseline="30000" dirty="0">
                  <a:solidFill>
                    <a:srgbClr val="00B050"/>
                  </a:solidFill>
                </a:rPr>
                <a:t>2</a:t>
              </a:r>
            </a:p>
            <a:p>
              <a:r>
                <a:rPr lang="de-CH" dirty="0"/>
                <a:t>Setzung bis 1 mm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5032149-52B5-AF3B-34A6-D361CD032355}"/>
                </a:ext>
              </a:extLst>
            </p:cNvPr>
            <p:cNvSpPr txBox="1"/>
            <p:nvPr/>
          </p:nvSpPr>
          <p:spPr>
            <a:xfrm>
              <a:off x="3286125" y="904875"/>
              <a:ext cx="2171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ME2 = 341.5 MN/m</a:t>
              </a:r>
              <a:r>
                <a:rPr lang="de-CH" baseline="30000" dirty="0"/>
                <a:t>2</a:t>
              </a:r>
            </a:p>
            <a:p>
              <a:r>
                <a:rPr lang="de-CH" dirty="0"/>
                <a:t>Setzung bis 0.3 mm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3DF44C2-04D5-C0D5-0467-F85B046BD7B6}"/>
                </a:ext>
              </a:extLst>
            </p:cNvPr>
            <p:cNvSpPr txBox="1"/>
            <p:nvPr/>
          </p:nvSpPr>
          <p:spPr>
            <a:xfrm>
              <a:off x="1800225" y="1576751"/>
              <a:ext cx="2571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Faktor ME2/ME1 = 2.93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E8C9213-2EF3-6A62-B27D-6728737A2B8E}"/>
              </a:ext>
            </a:extLst>
          </p:cNvPr>
          <p:cNvGrpSpPr/>
          <p:nvPr/>
        </p:nvGrpSpPr>
        <p:grpSpPr>
          <a:xfrm>
            <a:off x="6467474" y="765367"/>
            <a:ext cx="4686301" cy="4895850"/>
            <a:chOff x="771524" y="904875"/>
            <a:chExt cx="4686301" cy="489585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5A0D236-2880-D7FC-3A5A-349ADD8B489E}"/>
                </a:ext>
              </a:extLst>
            </p:cNvPr>
            <p:cNvGrpSpPr/>
            <p:nvPr/>
          </p:nvGrpSpPr>
          <p:grpSpPr>
            <a:xfrm>
              <a:off x="885825" y="904875"/>
              <a:ext cx="4572000" cy="1041208"/>
              <a:chOff x="885825" y="904875"/>
              <a:chExt cx="4572000" cy="1041208"/>
            </a:xfrm>
          </p:grpSpPr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920743BD-8221-E332-049F-02807DA88481}"/>
                  </a:ext>
                </a:extLst>
              </p:cNvPr>
              <p:cNvSpPr txBox="1"/>
              <p:nvPr/>
            </p:nvSpPr>
            <p:spPr>
              <a:xfrm>
                <a:off x="885825" y="904875"/>
                <a:ext cx="2171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FF0000"/>
                    </a:solidFill>
                  </a:rPr>
                  <a:t>ME1 = 74.1 MN/m</a:t>
                </a:r>
                <a:r>
                  <a:rPr lang="de-CH" baseline="30000" dirty="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de-CH" dirty="0"/>
                  <a:t>Setzung bis 1.8 mm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9C10242-4662-42E1-481D-53BC10717F59}"/>
                  </a:ext>
                </a:extLst>
              </p:cNvPr>
              <p:cNvSpPr txBox="1"/>
              <p:nvPr/>
            </p:nvSpPr>
            <p:spPr>
              <a:xfrm>
                <a:off x="3286125" y="904875"/>
                <a:ext cx="2171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ME2 = 228.4 MN/m</a:t>
                </a:r>
                <a:r>
                  <a:rPr lang="de-CH" baseline="30000" dirty="0"/>
                  <a:t>2</a:t>
                </a:r>
              </a:p>
              <a:p>
                <a:r>
                  <a:rPr lang="de-CH" dirty="0"/>
                  <a:t>Setzung bis 0.4 mm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8B59A93-715F-F52E-FEEB-DB80AE7DA5CD}"/>
                  </a:ext>
                </a:extLst>
              </p:cNvPr>
              <p:cNvSpPr txBox="1"/>
              <p:nvPr/>
            </p:nvSpPr>
            <p:spPr>
              <a:xfrm>
                <a:off x="1800225" y="1576751"/>
                <a:ext cx="257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FF0000"/>
                    </a:solidFill>
                  </a:rPr>
                  <a:t>Faktor ME2/ME1 = 3.08</a:t>
                </a:r>
              </a:p>
            </p:txBody>
          </p:sp>
        </p:grpSp>
        <p:pic>
          <p:nvPicPr>
            <p:cNvPr id="12" name="Grafik 11" descr="Ein Bild, das Text, Screenshot, Reihe, Diagramm enthält.&#10;&#10;KI-generierte Inhalte können fehlerhaft sein.">
              <a:extLst>
                <a:ext uri="{FF2B5EF4-FFF2-40B4-BE49-F238E27FC236}">
                  <a16:creationId xmlns:a16="http://schemas.microsoft.com/office/drawing/2014/main" id="{7C7D650B-544D-E6B4-DA54-1656C2BF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1"/>
            <a:stretch>
              <a:fillRect/>
            </a:stretch>
          </p:blipFill>
          <p:spPr>
            <a:xfrm>
              <a:off x="771524" y="1971291"/>
              <a:ext cx="4438159" cy="3829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6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B99B-223E-6E88-B637-6885D54C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17C68D5-804D-FD83-54EA-9BE92F28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AC3A58-06B9-F841-B23E-C0E8CDB58343}"/>
              </a:ext>
            </a:extLst>
          </p:cNvPr>
          <p:cNvSpPr txBox="1"/>
          <p:nvPr/>
        </p:nvSpPr>
        <p:spPr>
          <a:xfrm>
            <a:off x="885825" y="765367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ME1 = 72.5 MN/m</a:t>
            </a:r>
            <a:r>
              <a:rPr lang="de-CH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de-CH" dirty="0"/>
              <a:t>Setzung bis 1.8 mm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899C5A-595B-44CD-AF47-147D638E6230}"/>
              </a:ext>
            </a:extLst>
          </p:cNvPr>
          <p:cNvSpPr txBox="1"/>
          <p:nvPr/>
        </p:nvSpPr>
        <p:spPr>
          <a:xfrm>
            <a:off x="3286125" y="765367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ME2 = 164.1 MN/m</a:t>
            </a:r>
            <a:r>
              <a:rPr lang="de-CH" baseline="30000" dirty="0"/>
              <a:t>2</a:t>
            </a:r>
          </a:p>
          <a:p>
            <a:r>
              <a:rPr lang="de-CH" dirty="0"/>
              <a:t>Setzung bis 1.6 mm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8FC618-02A6-86CE-F790-9E557AD9BAAC}"/>
              </a:ext>
            </a:extLst>
          </p:cNvPr>
          <p:cNvSpPr txBox="1"/>
          <p:nvPr/>
        </p:nvSpPr>
        <p:spPr>
          <a:xfrm>
            <a:off x="1800225" y="143724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B050"/>
                </a:solidFill>
              </a:rPr>
              <a:t>Faktor ME2/ME1 = 2.26</a:t>
            </a:r>
          </a:p>
        </p:txBody>
      </p:sp>
      <p:pic>
        <p:nvPicPr>
          <p:cNvPr id="5" name="Grafik 4" descr="Ein Bild, das Text, Screensho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EA56243F-747D-FE59-B9DC-9C93F0D83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/>
          <a:stretch>
            <a:fillRect/>
          </a:stretch>
        </p:blipFill>
        <p:spPr>
          <a:xfrm>
            <a:off x="885825" y="1925979"/>
            <a:ext cx="4438159" cy="382943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5F19361-AB2F-7002-02F4-4FF86A5E9CF9}"/>
              </a:ext>
            </a:extLst>
          </p:cNvPr>
          <p:cNvSpPr txBox="1"/>
          <p:nvPr/>
        </p:nvSpPr>
        <p:spPr>
          <a:xfrm>
            <a:off x="6264299" y="2853295"/>
            <a:ext cx="4658865" cy="215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Setzung nimmt zu je höher die Belastung ist</a:t>
            </a:r>
            <a:endParaRPr lang="de-CH" sz="24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der Regel ein Problem im Unterbau – Tragfähigkeit des Planums ist ungenügend</a:t>
            </a:r>
          </a:p>
        </p:txBody>
      </p:sp>
    </p:spTree>
    <p:extLst>
      <p:ext uri="{BB962C8B-B14F-4D97-AF65-F5344CB8AC3E}">
        <p14:creationId xmlns:p14="http://schemas.microsoft.com/office/powerpoint/2010/main" val="147326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683A1-6507-93BC-0AE2-BFAAD421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F1DD8C8-BE21-4577-8EE0-C5FD3F5E3447}"/>
              </a:ext>
            </a:extLst>
          </p:cNvPr>
          <p:cNvSpPr txBox="1"/>
          <p:nvPr/>
        </p:nvSpPr>
        <p:spPr>
          <a:xfrm>
            <a:off x="866775" y="1567725"/>
            <a:ext cx="103207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Prüfbericht Asphaltmischgut </a:t>
            </a:r>
          </a:p>
          <a:p>
            <a:r>
              <a:rPr lang="de-CH" sz="4000" b="1" dirty="0"/>
              <a:t>bekommen ……</a:t>
            </a:r>
          </a:p>
          <a:p>
            <a:endParaRPr lang="de-CH" dirty="0"/>
          </a:p>
          <a:p>
            <a:endParaRPr lang="de-CH" dirty="0"/>
          </a:p>
          <a:p>
            <a:endParaRPr lang="de-CH" sz="2800" b="1" dirty="0"/>
          </a:p>
          <a:p>
            <a:r>
              <a:rPr lang="de-CH" sz="4000" b="1" dirty="0"/>
              <a:t>… was jetzt  ?</a:t>
            </a:r>
          </a:p>
          <a:p>
            <a:endParaRPr lang="de-CH" sz="28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2DEBC1-9C97-655B-365D-1C7BA3AA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56086E-3B4C-D79E-1197-65793C702499}"/>
              </a:ext>
            </a:extLst>
          </p:cNvPr>
          <p:cNvSpPr txBox="1"/>
          <p:nvPr/>
        </p:nvSpPr>
        <p:spPr>
          <a:xfrm>
            <a:off x="7622976" y="5702031"/>
            <a:ext cx="11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WPK MOAG</a:t>
            </a:r>
            <a:endParaRPr lang="de-CH" sz="9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409005-A6AC-8F23-13BE-15C81D6F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58" y="539481"/>
            <a:ext cx="3548093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0FCEB1-8F81-945D-6CB5-C90970A7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0AA7F1-765B-63AC-59B1-3AA4641A214C}"/>
              </a:ext>
            </a:extLst>
          </p:cNvPr>
          <p:cNvSpPr txBox="1"/>
          <p:nvPr/>
        </p:nvSpPr>
        <p:spPr>
          <a:xfrm>
            <a:off x="2759030" y="1777832"/>
            <a:ext cx="591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>
                <a:solidFill>
                  <a:srgbClr val="FF0000"/>
                </a:solidFill>
              </a:rPr>
              <a:t>Hohlraumgehalt VM [Vol-%]</a:t>
            </a:r>
          </a:p>
          <a:p>
            <a:pPr marL="0" lvl="1"/>
            <a:r>
              <a:rPr lang="de-DE" sz="2400" b="1" dirty="0">
                <a:solidFill>
                  <a:srgbClr val="FF0000"/>
                </a:solidFill>
              </a:rPr>
              <a:t>Norm Mischgutanforderung [von/bis]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494606-516A-63E4-57DC-57D45C7AD3FD}"/>
              </a:ext>
            </a:extLst>
          </p:cNvPr>
          <p:cNvSpPr txBox="1"/>
          <p:nvPr/>
        </p:nvSpPr>
        <p:spPr>
          <a:xfrm>
            <a:off x="642284" y="689248"/>
            <a:ext cx="7127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CH" sz="3200" b="1" dirty="0"/>
              <a:t>Wie «lese» ich den Bericht:</a:t>
            </a:r>
          </a:p>
          <a:p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7FF63-B086-581B-7337-0FBF3309F56A}"/>
              </a:ext>
            </a:extLst>
          </p:cNvPr>
          <p:cNvSpPr txBox="1"/>
          <p:nvPr/>
        </p:nvSpPr>
        <p:spPr>
          <a:xfrm>
            <a:off x="4206151" y="4492595"/>
            <a:ext cx="488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/>
              <a:t>Siebkurve [Masse-%]</a:t>
            </a:r>
          </a:p>
          <a:p>
            <a:pPr marL="0" lvl="1"/>
            <a:r>
              <a:rPr lang="de-DE" sz="2400" b="1" dirty="0"/>
              <a:t>Norm Mischgutanforderungen </a:t>
            </a:r>
            <a:r>
              <a:rPr lang="de-DE" sz="2400" b="1" i="1" dirty="0"/>
              <a:t>[Sollwertbereich]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CC50C6-F30D-F6BF-A35F-32DDF3F5F07D}"/>
              </a:ext>
            </a:extLst>
          </p:cNvPr>
          <p:cNvSpPr txBox="1"/>
          <p:nvPr/>
        </p:nvSpPr>
        <p:spPr>
          <a:xfrm>
            <a:off x="641632" y="2922935"/>
            <a:ext cx="4273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/>
              <a:t>Stabilität [kN]</a:t>
            </a:r>
          </a:p>
          <a:p>
            <a:pPr marL="0" lvl="1"/>
            <a:r>
              <a:rPr lang="de-DE" sz="2400" b="1" dirty="0"/>
              <a:t>Norm Mischgutanforderungen [L und N Beläge]</a:t>
            </a:r>
          </a:p>
          <a:p>
            <a:pPr marL="0" lvl="1"/>
            <a:endParaRPr lang="de-DE" sz="2400" b="1" dirty="0">
              <a:solidFill>
                <a:srgbClr val="FFC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C2E6D5-6158-7B23-A167-4E0251F515CB}"/>
              </a:ext>
            </a:extLst>
          </p:cNvPr>
          <p:cNvSpPr txBox="1"/>
          <p:nvPr/>
        </p:nvSpPr>
        <p:spPr>
          <a:xfrm>
            <a:off x="6057900" y="2940246"/>
            <a:ext cx="613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>
                <a:solidFill>
                  <a:srgbClr val="FFC000"/>
                </a:solidFill>
              </a:rPr>
              <a:t>Löslicher Bindemittelgehalt [Masse-%]</a:t>
            </a:r>
          </a:p>
          <a:p>
            <a:pPr marL="0" lvl="1"/>
            <a:r>
              <a:rPr lang="de-DE" sz="2400" b="1" dirty="0">
                <a:solidFill>
                  <a:srgbClr val="FFC000"/>
                </a:solidFill>
              </a:rPr>
              <a:t>Norm Mischgutanforderung [minimal dosiert] </a:t>
            </a:r>
          </a:p>
        </p:txBody>
      </p:sp>
      <p:sp>
        <p:nvSpPr>
          <p:cNvPr id="14" name="Pfeil: nach unten gekrümmt 13">
            <a:extLst>
              <a:ext uri="{FF2B5EF4-FFF2-40B4-BE49-F238E27FC236}">
                <a16:creationId xmlns:a16="http://schemas.microsoft.com/office/drawing/2014/main" id="{EAFC5D08-D1B6-5944-DCF3-DEA9F540661F}"/>
              </a:ext>
            </a:extLst>
          </p:cNvPr>
          <p:cNvSpPr/>
          <p:nvPr/>
        </p:nvSpPr>
        <p:spPr>
          <a:xfrm rot="2576484">
            <a:off x="8266792" y="1580036"/>
            <a:ext cx="1108455" cy="83014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5" name="Pfeil: nach unten gekrümmt 14">
            <a:extLst>
              <a:ext uri="{FF2B5EF4-FFF2-40B4-BE49-F238E27FC236}">
                <a16:creationId xmlns:a16="http://schemas.microsoft.com/office/drawing/2014/main" id="{8E77C79B-C72D-8F77-7402-F5088073230F}"/>
              </a:ext>
            </a:extLst>
          </p:cNvPr>
          <p:cNvSpPr/>
          <p:nvPr/>
        </p:nvSpPr>
        <p:spPr>
          <a:xfrm rot="6048666">
            <a:off x="8513027" y="4405157"/>
            <a:ext cx="1108455" cy="68881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8" name="Pfeil: nach unten gekrümmt 17">
            <a:extLst>
              <a:ext uri="{FF2B5EF4-FFF2-40B4-BE49-F238E27FC236}">
                <a16:creationId xmlns:a16="http://schemas.microsoft.com/office/drawing/2014/main" id="{31381289-89DC-C965-1B1A-6B32BD7254DE}"/>
              </a:ext>
            </a:extLst>
          </p:cNvPr>
          <p:cNvSpPr/>
          <p:nvPr/>
        </p:nvSpPr>
        <p:spPr>
          <a:xfrm rot="13646546">
            <a:off x="1842290" y="4660397"/>
            <a:ext cx="1108455" cy="68881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9" name="Pfeil: nach unten gekrümmt 18">
            <a:extLst>
              <a:ext uri="{FF2B5EF4-FFF2-40B4-BE49-F238E27FC236}">
                <a16:creationId xmlns:a16="http://schemas.microsoft.com/office/drawing/2014/main" id="{EC38011A-9B27-0D74-2A94-F325DCA0AF16}"/>
              </a:ext>
            </a:extLst>
          </p:cNvPr>
          <p:cNvSpPr/>
          <p:nvPr/>
        </p:nvSpPr>
        <p:spPr>
          <a:xfrm rot="17995830">
            <a:off x="1267282" y="1839076"/>
            <a:ext cx="1108455" cy="68881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4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4908FC4-F189-479C-591B-F0AF774B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6" name="Grafik 5" descr="Ein Bild, das draußen, Himmel, Baum, Gebäude enthält.&#10;&#10;KI-generierte Inhalte können fehlerhaft sein.">
            <a:extLst>
              <a:ext uri="{FF2B5EF4-FFF2-40B4-BE49-F238E27FC236}">
                <a16:creationId xmlns:a16="http://schemas.microsoft.com/office/drawing/2014/main" id="{9350BB47-0FEE-A575-95CD-630141417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" y="1214951"/>
            <a:ext cx="2238135" cy="149059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9647BC-2481-5315-160F-0010A958C6C6}"/>
              </a:ext>
            </a:extLst>
          </p:cNvPr>
          <p:cNvSpPr txBox="1"/>
          <p:nvPr/>
        </p:nvSpPr>
        <p:spPr>
          <a:xfrm>
            <a:off x="2478816" y="3496031"/>
            <a:ext cx="3217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/>
              <a:t>Deklarationen – Sollwerte</a:t>
            </a:r>
          </a:p>
          <a:p>
            <a:pPr marL="0" lvl="1"/>
            <a:endParaRPr lang="de-DE" sz="2400" b="1" dirty="0"/>
          </a:p>
          <a:p>
            <a:pPr marL="0" lvl="1"/>
            <a:r>
              <a:rPr lang="de-DE" sz="2400" b="1" dirty="0"/>
              <a:t>Produktehaftgesetz ist zu deklarieren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27C5DC-C224-98C4-DB26-AC4A34D3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46" y="3288006"/>
            <a:ext cx="1502174" cy="235504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37E002E-AE88-A78D-5714-407F9D6DE09A}"/>
              </a:ext>
            </a:extLst>
          </p:cNvPr>
          <p:cNvSpPr txBox="1"/>
          <p:nvPr/>
        </p:nvSpPr>
        <p:spPr>
          <a:xfrm>
            <a:off x="3318485" y="1161798"/>
            <a:ext cx="2870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/>
              <a:t>Sollwerte = Ziel vom Mischgutproduzent</a:t>
            </a:r>
          </a:p>
          <a:p>
            <a:pPr marL="0" lvl="1"/>
            <a:r>
              <a:rPr lang="de-DE" sz="2400" b="1" dirty="0">
                <a:solidFill>
                  <a:srgbClr val="FF0000"/>
                </a:solidFill>
              </a:rPr>
              <a:t>Toleranzen zur Prüfung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D6AAC39-5287-31C3-DC0C-DB89B8AFE3A8}"/>
              </a:ext>
            </a:extLst>
          </p:cNvPr>
          <p:cNvSpPr txBox="1"/>
          <p:nvPr/>
        </p:nvSpPr>
        <p:spPr>
          <a:xfrm>
            <a:off x="6794302" y="3496031"/>
            <a:ext cx="5065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b="1" dirty="0">
                <a:solidFill>
                  <a:srgbClr val="00B050"/>
                </a:solidFill>
              </a:rPr>
              <a:t>WPK überprüft die </a:t>
            </a:r>
            <a:r>
              <a:rPr lang="de-DE" sz="3200" b="1" dirty="0">
                <a:solidFill>
                  <a:srgbClr val="FF0000"/>
                </a:solidFill>
              </a:rPr>
              <a:t>Leistungsbeständigkeit</a:t>
            </a:r>
            <a:r>
              <a:rPr lang="de-DE" sz="3200" b="1" dirty="0">
                <a:solidFill>
                  <a:srgbClr val="00B050"/>
                </a:solidFill>
              </a:rPr>
              <a:t> des </a:t>
            </a:r>
          </a:p>
          <a:p>
            <a:pPr marL="0" lvl="1"/>
            <a:r>
              <a:rPr lang="de-DE" sz="3200" b="1" dirty="0">
                <a:solidFill>
                  <a:srgbClr val="00B050"/>
                </a:solidFill>
              </a:rPr>
              <a:t>Mischgutproduzenten</a:t>
            </a:r>
          </a:p>
          <a:p>
            <a:pPr marL="0" lvl="1"/>
            <a:endParaRPr lang="de-DE" sz="2000" b="1" dirty="0"/>
          </a:p>
          <a:p>
            <a:pPr marL="0" lvl="1"/>
            <a:r>
              <a:rPr lang="de-DE" sz="2000" b="1" dirty="0"/>
              <a:t>Siebkurve + löslicher Bindemittelgehalt</a:t>
            </a:r>
          </a:p>
          <a:p>
            <a:pPr marL="0" lvl="1"/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4F3A83-9DF4-BCB5-C4BC-75404E7FC6C4}"/>
              </a:ext>
            </a:extLst>
          </p:cNvPr>
          <p:cNvSpPr txBox="1"/>
          <p:nvPr/>
        </p:nvSpPr>
        <p:spPr>
          <a:xfrm>
            <a:off x="698396" y="515960"/>
            <a:ext cx="1051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Werkseigene Produktionskontrolle Prüfbericht WPK  SN EN 13108-21:2022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7792AA6-D47E-1D16-4EFA-5AB59140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621" y="1214951"/>
            <a:ext cx="4346857" cy="1493563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A34335E-2D71-85B5-8234-04344DDDB1E2}"/>
              </a:ext>
            </a:extLst>
          </p:cNvPr>
          <p:cNvSpPr/>
          <p:nvPr/>
        </p:nvSpPr>
        <p:spPr>
          <a:xfrm rot="1791478">
            <a:off x="5312883" y="2910713"/>
            <a:ext cx="1285875" cy="3546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873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6445A0-9990-A5C0-F167-AFFA4B76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6D726A-4EAE-7E46-D6B0-8B1F4022945D}"/>
              </a:ext>
            </a:extLst>
          </p:cNvPr>
          <p:cNvSpPr txBox="1"/>
          <p:nvPr/>
        </p:nvSpPr>
        <p:spPr>
          <a:xfrm>
            <a:off x="962024" y="739259"/>
            <a:ext cx="8620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chemeClr val="tx1"/>
                </a:solidFill>
                <a:latin typeface="+mn-lt"/>
              </a:rPr>
              <a:t>«Excel-Ingenieur» für eine Bewertung     </a:t>
            </a:r>
          </a:p>
        </p:txBody>
      </p:sp>
      <p:pic>
        <p:nvPicPr>
          <p:cNvPr id="8" name="Grafik 7" descr="Ein Bild, das Text, Screenshot, Diagramm, parallel enthält.&#10;&#10;KI-generierte Inhalte können fehlerhaft sein.">
            <a:extLst>
              <a:ext uri="{FF2B5EF4-FFF2-40B4-BE49-F238E27FC236}">
                <a16:creationId xmlns:a16="http://schemas.microsoft.com/office/drawing/2014/main" id="{D4CE0E06-9445-E7BF-DBD2-3CD6A41B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2391" r="41994" b="8980"/>
          <a:stretch>
            <a:fillRect/>
          </a:stretch>
        </p:blipFill>
        <p:spPr>
          <a:xfrm>
            <a:off x="7671558" y="1262479"/>
            <a:ext cx="4145695" cy="42962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9A9FA9F-9640-2E05-B615-C9EA29219BB2}"/>
              </a:ext>
            </a:extLst>
          </p:cNvPr>
          <p:cNvSpPr txBox="1"/>
          <p:nvPr/>
        </p:nvSpPr>
        <p:spPr>
          <a:xfrm>
            <a:off x="1083146" y="1486429"/>
            <a:ext cx="64987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Hohlraumgehalt VM [Vol-%]</a:t>
            </a:r>
          </a:p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Norm Mischgutanforderung [von/bis]</a:t>
            </a:r>
          </a:p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Löslicher Bindemittelgehalt min. dosiert </a:t>
            </a:r>
          </a:p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[Masse-%]</a:t>
            </a:r>
          </a:p>
          <a:p>
            <a:pPr marL="0" lvl="1"/>
            <a:endParaRPr lang="de-DE" sz="2400" b="1" dirty="0">
              <a:solidFill>
                <a:srgbClr val="FF0000"/>
              </a:solidFill>
            </a:endParaRPr>
          </a:p>
          <a:p>
            <a:pPr marL="0" lvl="1"/>
            <a:r>
              <a:rPr lang="de-DE" sz="2400" b="1" dirty="0"/>
              <a:t>Löslicher Bindemittelgehalt, Siebkurve, Fülleranteil </a:t>
            </a:r>
          </a:p>
          <a:p>
            <a:pPr marL="0" lvl="1"/>
            <a:r>
              <a:rPr lang="de-DE" sz="2400" b="1" dirty="0"/>
              <a:t>Anforderung: Toleranz WPK – zum Sollwert!!</a:t>
            </a:r>
          </a:p>
          <a:p>
            <a:pPr marL="0" lvl="1"/>
            <a:endParaRPr lang="de-DE" sz="2400" b="1" dirty="0">
              <a:solidFill>
                <a:srgbClr val="FF0000"/>
              </a:solidFill>
            </a:endParaRPr>
          </a:p>
          <a:p>
            <a:pPr marL="0" lvl="1"/>
            <a:endParaRPr lang="de-DE" sz="2400" b="1" dirty="0">
              <a:solidFill>
                <a:srgbClr val="FF0000"/>
              </a:solidFill>
            </a:endParaRPr>
          </a:p>
          <a:p>
            <a:pPr marL="0" lvl="1"/>
            <a:r>
              <a:rPr lang="de-DE" sz="2400" b="1" dirty="0"/>
              <a:t>Bewertung der Qualität </a:t>
            </a:r>
            <a:r>
              <a:rPr lang="de-DE" sz="2400" b="1" dirty="0">
                <a:solidFill>
                  <a:srgbClr val="FF0000"/>
                </a:solidFill>
              </a:rPr>
              <a:t>– nicht zwingend!</a:t>
            </a:r>
          </a:p>
          <a:p>
            <a:pPr marL="0" lvl="1"/>
            <a:r>
              <a:rPr lang="de-DE" sz="2400" b="1" dirty="0">
                <a:solidFill>
                  <a:srgbClr val="FF0000"/>
                </a:solidFill>
              </a:rPr>
              <a:t>(Leistungsbeständigkeit)</a:t>
            </a:r>
          </a:p>
          <a:p>
            <a:pPr marL="0" lvl="1"/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F54D-58E8-106F-388D-F380BE41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179209-7009-5AF0-9B15-ABD3C180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CD5595-2FC2-CB2C-C4B5-3852DEBB88BC}"/>
              </a:ext>
            </a:extLst>
          </p:cNvPr>
          <p:cNvSpPr txBox="1"/>
          <p:nvPr/>
        </p:nvSpPr>
        <p:spPr>
          <a:xfrm>
            <a:off x="962024" y="739259"/>
            <a:ext cx="8620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chemeClr val="tx1"/>
                </a:solidFill>
                <a:latin typeface="+mn-lt"/>
              </a:rPr>
              <a:t>«Excel-Ingenieur» für eine Bewertung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5CD078D-5BDD-35C8-AEA9-99E55D49D92D}"/>
              </a:ext>
            </a:extLst>
          </p:cNvPr>
          <p:cNvSpPr txBox="1"/>
          <p:nvPr/>
        </p:nvSpPr>
        <p:spPr>
          <a:xfrm>
            <a:off x="962024" y="1305502"/>
            <a:ext cx="99372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b="1" dirty="0">
                <a:solidFill>
                  <a:srgbClr val="00B050"/>
                </a:solidFill>
              </a:rPr>
              <a:t>Ein Beispiel: </a:t>
            </a:r>
          </a:p>
          <a:p>
            <a:pPr marL="0" lvl="1"/>
            <a:endParaRPr lang="de-DE" sz="2400" b="1" dirty="0">
              <a:solidFill>
                <a:srgbClr val="FF0000"/>
              </a:solidFill>
            </a:endParaRPr>
          </a:p>
          <a:p>
            <a:pPr marL="0" lvl="1"/>
            <a:r>
              <a:rPr lang="de-DE" b="1" dirty="0"/>
              <a:t>AC 11 S löslicher Bindemittelgehalt 		4 Prüfberichte Mittelwert 5.9 Masse-%</a:t>
            </a:r>
          </a:p>
          <a:p>
            <a:pPr marL="0" lvl="1"/>
            <a:r>
              <a:rPr lang="de-DE" b="1" dirty="0"/>
              <a:t> 					Sollwert Deklaration 5.4 Masse-%</a:t>
            </a:r>
          </a:p>
          <a:p>
            <a:pPr marL="0" lvl="1"/>
            <a:r>
              <a:rPr lang="de-DE" b="1" dirty="0">
                <a:solidFill>
                  <a:srgbClr val="FF0000"/>
                </a:solidFill>
              </a:rPr>
              <a:t>						</a:t>
            </a:r>
          </a:p>
          <a:p>
            <a:pPr marL="0" lvl="1"/>
            <a:r>
              <a:rPr lang="de-DE" b="1" dirty="0"/>
              <a:t>„Excel-Ingenieur“				</a:t>
            </a:r>
            <a:r>
              <a:rPr lang="de-DE" b="1" dirty="0">
                <a:solidFill>
                  <a:srgbClr val="FF0000"/>
                </a:solidFill>
              </a:rPr>
              <a:t>Abweichung zum Sollwert 0.5 Masse-%</a:t>
            </a:r>
          </a:p>
          <a:p>
            <a:pPr marL="0" lvl="1"/>
            <a:r>
              <a:rPr lang="de-DE" b="1" dirty="0">
                <a:solidFill>
                  <a:srgbClr val="FF0000"/>
                </a:solidFill>
              </a:rPr>
              <a:t>					rot = Massnahmen / Abzug</a:t>
            </a:r>
          </a:p>
          <a:p>
            <a:pPr marL="0" lvl="1"/>
            <a:endParaRPr lang="de-DE" b="1" dirty="0"/>
          </a:p>
          <a:p>
            <a:pPr marL="0" lvl="1"/>
            <a:r>
              <a:rPr lang="de-DE" b="1" dirty="0"/>
              <a:t>WPK Mittelwert				Statistik Ergebnisse eher bei 5.6 Masse-%						= Sollwert anpassen / Deklaration</a:t>
            </a:r>
          </a:p>
          <a:p>
            <a:pPr marL="0" lvl="1"/>
            <a:endParaRPr lang="de-DE" b="1" dirty="0"/>
          </a:p>
          <a:p>
            <a:pPr marL="0" lvl="1"/>
            <a:r>
              <a:rPr lang="de-DE" b="1" dirty="0"/>
              <a:t>Mischgutproduzent passt Sollwert auf 5.6 Masse-% an aufgrund der WPK</a:t>
            </a:r>
          </a:p>
          <a:p>
            <a:pPr marL="0" lvl="1"/>
            <a:endParaRPr lang="de-DE" b="1" dirty="0">
              <a:solidFill>
                <a:srgbClr val="FF0000"/>
              </a:solidFill>
            </a:endParaRPr>
          </a:p>
          <a:p>
            <a:pPr marL="0" lvl="1"/>
            <a:r>
              <a:rPr lang="de-DE" b="1" dirty="0">
                <a:solidFill>
                  <a:srgbClr val="00B050"/>
                </a:solidFill>
              </a:rPr>
              <a:t>„Excel-Ingenieur“ überarbeitet		Abweichung neu Sollwert 0.3 Masse-%</a:t>
            </a:r>
          </a:p>
          <a:p>
            <a:pPr marL="0" lvl="1"/>
            <a:r>
              <a:rPr lang="de-DE" b="1" dirty="0">
                <a:solidFill>
                  <a:srgbClr val="00B050"/>
                </a:solidFill>
              </a:rPr>
              <a:t>					grün = alles i.O.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F59FC3-9AA8-9BF9-56C6-5AF618348948}"/>
              </a:ext>
            </a:extLst>
          </p:cNvPr>
          <p:cNvSpPr txBox="1"/>
          <p:nvPr/>
        </p:nvSpPr>
        <p:spPr>
          <a:xfrm rot="20385155">
            <a:off x="1534008" y="2558435"/>
            <a:ext cx="95222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3200" b="1" dirty="0"/>
              <a:t>Das Mischgut hat sich nicht verändert </a:t>
            </a:r>
            <a:r>
              <a:rPr lang="de-CH" sz="3200" b="1" dirty="0">
                <a:solidFill>
                  <a:srgbClr val="00B050"/>
                </a:solidFill>
              </a:rPr>
              <a:t>– nur der Sollwert (WPK) und die Auswertung</a:t>
            </a:r>
          </a:p>
        </p:txBody>
      </p:sp>
    </p:spTree>
    <p:extLst>
      <p:ext uri="{BB962C8B-B14F-4D97-AF65-F5344CB8AC3E}">
        <p14:creationId xmlns:p14="http://schemas.microsoft.com/office/powerpoint/2010/main" val="6955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5182A-AB7B-4035-C3D5-9BE7ADB3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A60ECB5-E873-C10B-4DFF-FDE1D310FB50}"/>
              </a:ext>
            </a:extLst>
          </p:cNvPr>
          <p:cNvSpPr txBox="1"/>
          <p:nvPr/>
        </p:nvSpPr>
        <p:spPr>
          <a:xfrm>
            <a:off x="866775" y="1567725"/>
            <a:ext cx="63397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Prüfbericht rückgewonnenes Bindemittel bekommen ……</a:t>
            </a:r>
          </a:p>
          <a:p>
            <a:endParaRPr lang="de-CH" dirty="0"/>
          </a:p>
          <a:p>
            <a:endParaRPr lang="de-CH" dirty="0"/>
          </a:p>
          <a:p>
            <a:endParaRPr lang="de-CH" sz="2800" b="1" dirty="0"/>
          </a:p>
          <a:p>
            <a:r>
              <a:rPr lang="de-CH" sz="4000" b="1" dirty="0"/>
              <a:t>… was jetzt ?  </a:t>
            </a:r>
          </a:p>
          <a:p>
            <a:endParaRPr lang="de-CH" sz="28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750245D-FE4F-1250-E5EB-35097A3D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073494-323C-A3A1-F127-D81FDE0C5991}"/>
              </a:ext>
            </a:extLst>
          </p:cNvPr>
          <p:cNvSpPr txBox="1"/>
          <p:nvPr/>
        </p:nvSpPr>
        <p:spPr>
          <a:xfrm>
            <a:off x="7622976" y="5702031"/>
            <a:ext cx="11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WPK MOAG</a:t>
            </a:r>
            <a:endParaRPr lang="de-CH" sz="9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BEAB20-DE39-5142-5A71-0AEC79C1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58" y="539481"/>
            <a:ext cx="3548093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05CE32-402E-3729-8E85-89A4F71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6" name="Grafik 5" descr="Ein Bild, das Cartoon, Zeichnung, Darstellung, Clipart enthält.&#10;&#10;KI-generierte Inhalte können fehlerhaft sein.">
            <a:extLst>
              <a:ext uri="{FF2B5EF4-FFF2-40B4-BE49-F238E27FC236}">
                <a16:creationId xmlns:a16="http://schemas.microsoft.com/office/drawing/2014/main" id="{528D91B6-CAFF-0BEE-80D5-587834A9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44" y="765131"/>
            <a:ext cx="5162504" cy="468067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50618F-4A98-282A-9D07-68F7FE5BB540}"/>
              </a:ext>
            </a:extLst>
          </p:cNvPr>
          <p:cNvSpPr txBox="1"/>
          <p:nvPr/>
        </p:nvSpPr>
        <p:spPr>
          <a:xfrm>
            <a:off x="2876655" y="5719626"/>
            <a:ext cx="11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Internet</a:t>
            </a:r>
            <a:endParaRPr lang="de-CH" sz="9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60A0736-B688-AF2B-AF3C-0CFEFC90633C}"/>
              </a:ext>
            </a:extLst>
          </p:cNvPr>
          <p:cNvSpPr txBox="1"/>
          <p:nvPr/>
        </p:nvSpPr>
        <p:spPr>
          <a:xfrm>
            <a:off x="7001206" y="5177947"/>
            <a:ext cx="469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00B050"/>
                </a:solidFill>
              </a:rPr>
              <a:t>…… jetzt können wir in die Kaffeepause</a:t>
            </a:r>
          </a:p>
        </p:txBody>
      </p:sp>
    </p:spTree>
    <p:extLst>
      <p:ext uri="{BB962C8B-B14F-4D97-AF65-F5344CB8AC3E}">
        <p14:creationId xmlns:p14="http://schemas.microsoft.com/office/powerpoint/2010/main" val="42599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D2B13-40F0-F35E-EA9A-8DBCD840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C50443A-225D-B8FA-E38E-6E84D2FA675E}"/>
              </a:ext>
            </a:extLst>
          </p:cNvPr>
          <p:cNvSpPr txBox="1"/>
          <p:nvPr/>
        </p:nvSpPr>
        <p:spPr>
          <a:xfrm>
            <a:off x="710277" y="2390056"/>
            <a:ext cx="107714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1" dirty="0"/>
              <a:t>Penetration – bekannter Wert über die «Härte» des Bindemittels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1" dirty="0"/>
              <a:t>Gibt einen Anhaltspunkt – Erfahrungswerte – «wir kennen den Wert»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1" dirty="0"/>
              <a:t>Auch bei modifizierten Bindemitteln, RC-Anteile, Rejuvenatoren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1" dirty="0"/>
              <a:t>Präzision des Messverfahrens nicht optimal</a:t>
            </a:r>
          </a:p>
          <a:p>
            <a:endParaRPr lang="de-CH" sz="2800" b="1" dirty="0"/>
          </a:p>
          <a:p>
            <a:r>
              <a:rPr lang="de-CH" sz="2800" b="1" dirty="0"/>
              <a:t>Anforderungen VSS Norm und VIWZ nicht bei allen Bindemittelsorten  identisch!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9BCA96-F168-02AF-DE0A-787F975E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5C072E-B619-F8C2-7CD9-B59F4E1B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2" t="77616" r="-1802"/>
          <a:stretch>
            <a:fillRect/>
          </a:stretch>
        </p:blipFill>
        <p:spPr>
          <a:xfrm>
            <a:off x="5975134" y="461649"/>
            <a:ext cx="5601901" cy="182453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99054E6-76BA-B8C8-D607-4897D11AFDAC}"/>
              </a:ext>
            </a:extLst>
          </p:cNvPr>
          <p:cNvGrpSpPr/>
          <p:nvPr/>
        </p:nvGrpSpPr>
        <p:grpSpPr>
          <a:xfrm>
            <a:off x="3390578" y="582318"/>
            <a:ext cx="1238971" cy="1328227"/>
            <a:chOff x="1836738" y="3937000"/>
            <a:chExt cx="1800225" cy="1579563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899C8B70-D78F-7587-51ED-583131A4F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738" y="4878388"/>
              <a:ext cx="1219200" cy="63817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D489C5E-FE59-FF7D-F41C-6939867CE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776788"/>
              <a:ext cx="1219200" cy="739775"/>
            </a:xfrm>
            <a:custGeom>
              <a:avLst/>
              <a:gdLst>
                <a:gd name="T0" fmla="*/ 0 w 1056"/>
                <a:gd name="T1" fmla="*/ 0 h 480"/>
                <a:gd name="T2" fmla="*/ 0 w 1056"/>
                <a:gd name="T3" fmla="*/ 2147483647 h 480"/>
                <a:gd name="T4" fmla="*/ 2147483647 w 1056"/>
                <a:gd name="T5" fmla="*/ 2147483647 h 480"/>
                <a:gd name="T6" fmla="*/ 2147483647 w 105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6" h="480">
                  <a:moveTo>
                    <a:pt x="0" y="0"/>
                  </a:moveTo>
                  <a:lnTo>
                    <a:pt x="0" y="480"/>
                  </a:lnTo>
                  <a:lnTo>
                    <a:pt x="1056" y="480"/>
                  </a:lnTo>
                  <a:lnTo>
                    <a:pt x="1056" y="0"/>
                  </a:lnTo>
                </a:path>
              </a:pathLst>
            </a:custGeom>
            <a:noFill/>
            <a:ln w="508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 dirty="0"/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82647370-7AE7-5471-F917-8432C1CBDA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831" y="4502944"/>
              <a:ext cx="1220788" cy="88900"/>
            </a:xfrm>
            <a:prstGeom prst="homePlate">
              <a:avLst>
                <a:gd name="adj" fmla="val 343304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 dirty="0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F08CBB2C-FB54-2D16-D375-F34CF33DA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638" y="5157788"/>
              <a:ext cx="794585" cy="237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altLang="de-DE" sz="700" dirty="0">
                  <a:solidFill>
                    <a:schemeClr val="bg1"/>
                  </a:solidFill>
                </a:rPr>
                <a:t>Bitumen</a:t>
              </a:r>
              <a:endParaRPr lang="de-DE" altLang="de-DE" sz="700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56A801C-F088-A0B8-025B-C59E1081E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875" y="5084763"/>
              <a:ext cx="108108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53FA7372-D1CB-D403-C934-72BBFF86A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4868863"/>
              <a:ext cx="50482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</p:grpSp>
      <p:sp>
        <p:nvSpPr>
          <p:cNvPr id="13" name="Text Box 15">
            <a:extLst>
              <a:ext uri="{FF2B5EF4-FFF2-40B4-BE49-F238E27FC236}">
                <a16:creationId xmlns:a16="http://schemas.microsoft.com/office/drawing/2014/main" id="{46347953-A700-4016-49D7-CB98C6373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530" y="851516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1200" b="1" dirty="0"/>
              <a:t>Eindringtiefe in 1/10 mm</a:t>
            </a:r>
            <a:endParaRPr lang="de-DE" altLang="de-DE" sz="12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A62C8A9-6D0A-DB03-5F16-FBBB7589E4D4}"/>
              </a:ext>
            </a:extLst>
          </p:cNvPr>
          <p:cNvSpPr txBox="1"/>
          <p:nvPr/>
        </p:nvSpPr>
        <p:spPr>
          <a:xfrm>
            <a:off x="963569" y="865557"/>
            <a:ext cx="236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Penetration</a:t>
            </a:r>
          </a:p>
        </p:txBody>
      </p:sp>
    </p:spTree>
    <p:extLst>
      <p:ext uri="{BB962C8B-B14F-4D97-AF65-F5344CB8AC3E}">
        <p14:creationId xmlns:p14="http://schemas.microsoft.com/office/powerpoint/2010/main" val="126131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9950-3F5D-3539-C350-775A5884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913EDA9-419A-3334-9C9C-4607675FBF08}"/>
              </a:ext>
            </a:extLst>
          </p:cNvPr>
          <p:cNvSpPr txBox="1"/>
          <p:nvPr/>
        </p:nvSpPr>
        <p:spPr>
          <a:xfrm>
            <a:off x="710277" y="2317161"/>
            <a:ext cx="11087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/>
              <a:t>Immer wieder Abweichungen bei PMB-Bitumen – </a:t>
            </a:r>
            <a:r>
              <a:rPr lang="de-CH" sz="2800" b="1" dirty="0">
                <a:solidFill>
                  <a:srgbClr val="FF0000"/>
                </a:solidFill>
              </a:rPr>
              <a:t>Versuch ungeeignet!</a:t>
            </a:r>
          </a:p>
          <a:p>
            <a:endParaRPr lang="de-CH" sz="2800" b="1" dirty="0"/>
          </a:p>
          <a:p>
            <a:endParaRPr lang="de-CH" sz="2800" b="1" dirty="0"/>
          </a:p>
          <a:p>
            <a:endParaRPr lang="de-CH" sz="2800" b="1" dirty="0"/>
          </a:p>
          <a:p>
            <a:r>
              <a:rPr lang="de-CH" sz="2800" b="1" dirty="0"/>
              <a:t>Anforderungen reduzieren die Zugabe von RC-Material = Nachhaltigkeit?</a:t>
            </a:r>
          </a:p>
          <a:p>
            <a:endParaRPr lang="de-CH" sz="2800" b="1" dirty="0"/>
          </a:p>
          <a:p>
            <a:r>
              <a:rPr lang="de-CH" sz="2800" b="1" dirty="0"/>
              <a:t>Wunschanforderungen sind nicht gleich Qualität - Lebensdauer?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608FB51-34D1-DC2C-DBB2-0C88C2BA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7D5DDB-75EA-B4E7-E3BF-A43243A6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2" t="77616" r="-1802"/>
          <a:stretch>
            <a:fillRect/>
          </a:stretch>
        </p:blipFill>
        <p:spPr>
          <a:xfrm>
            <a:off x="8090127" y="925137"/>
            <a:ext cx="3548093" cy="1155609"/>
          </a:xfrm>
          <a:prstGeom prst="rect">
            <a:avLst/>
          </a:prstGeom>
        </p:spPr>
      </p:pic>
      <p:sp>
        <p:nvSpPr>
          <p:cNvPr id="15" name="Line 17">
            <a:extLst>
              <a:ext uri="{FF2B5EF4-FFF2-40B4-BE49-F238E27FC236}">
                <a16:creationId xmlns:a16="http://schemas.microsoft.com/office/drawing/2014/main" id="{DDDF8BC1-F837-399A-9EA4-774008B06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629" y="1797321"/>
            <a:ext cx="844377" cy="0"/>
          </a:xfrm>
          <a:prstGeom prst="line">
            <a:avLst/>
          </a:prstGeom>
          <a:noFill/>
          <a:ln w="412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BF41BEF8-FFB1-3879-25A3-24EC676F2ECC}"/>
              </a:ext>
            </a:extLst>
          </p:cNvPr>
          <p:cNvSpPr>
            <a:spLocks/>
          </p:cNvSpPr>
          <p:nvPr/>
        </p:nvSpPr>
        <p:spPr bwMode="auto">
          <a:xfrm>
            <a:off x="1377924" y="1583938"/>
            <a:ext cx="126088" cy="215472"/>
          </a:xfrm>
          <a:custGeom>
            <a:avLst/>
            <a:gdLst>
              <a:gd name="T0" fmla="*/ 0 w 192"/>
              <a:gd name="T1" fmla="*/ 0 h 336"/>
              <a:gd name="T2" fmla="*/ 0 w 192"/>
              <a:gd name="T3" fmla="*/ 2147483647 h 336"/>
              <a:gd name="T4" fmla="*/ 2147483647 w 192"/>
              <a:gd name="T5" fmla="*/ 2147483647 h 336"/>
              <a:gd name="T6" fmla="*/ 2147483647 w 192"/>
              <a:gd name="T7" fmla="*/ 2147483647 h 336"/>
              <a:gd name="T8" fmla="*/ 2147483647 w 192"/>
              <a:gd name="T9" fmla="*/ 2147483647 h 336"/>
              <a:gd name="T10" fmla="*/ 2147483647 w 192"/>
              <a:gd name="T11" fmla="*/ 0 h 336"/>
              <a:gd name="T12" fmla="*/ 0 w 192"/>
              <a:gd name="T13" fmla="*/ 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336">
                <a:moveTo>
                  <a:pt x="0" y="0"/>
                </a:moveTo>
                <a:lnTo>
                  <a:pt x="0" y="192"/>
                </a:lnTo>
                <a:lnTo>
                  <a:pt x="96" y="192"/>
                </a:lnTo>
                <a:lnTo>
                  <a:pt x="96" y="336"/>
                </a:lnTo>
                <a:lnTo>
                  <a:pt x="192" y="33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57DC5433-E1CB-B286-F9DB-A2F413FDF28E}"/>
              </a:ext>
            </a:extLst>
          </p:cNvPr>
          <p:cNvSpPr>
            <a:spLocks/>
          </p:cNvSpPr>
          <p:nvPr/>
        </p:nvSpPr>
        <p:spPr bwMode="auto">
          <a:xfrm flipH="1">
            <a:off x="2207832" y="1583938"/>
            <a:ext cx="126088" cy="215472"/>
          </a:xfrm>
          <a:custGeom>
            <a:avLst/>
            <a:gdLst>
              <a:gd name="T0" fmla="*/ 0 w 192"/>
              <a:gd name="T1" fmla="*/ 0 h 336"/>
              <a:gd name="T2" fmla="*/ 0 w 192"/>
              <a:gd name="T3" fmla="*/ 2147483647 h 336"/>
              <a:gd name="T4" fmla="*/ 2147483647 w 192"/>
              <a:gd name="T5" fmla="*/ 2147483647 h 336"/>
              <a:gd name="T6" fmla="*/ 2147483647 w 192"/>
              <a:gd name="T7" fmla="*/ 2147483647 h 336"/>
              <a:gd name="T8" fmla="*/ 2147483647 w 192"/>
              <a:gd name="T9" fmla="*/ 2147483647 h 336"/>
              <a:gd name="T10" fmla="*/ 2147483647 w 192"/>
              <a:gd name="T11" fmla="*/ 0 h 336"/>
              <a:gd name="T12" fmla="*/ 0 w 192"/>
              <a:gd name="T13" fmla="*/ 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336">
                <a:moveTo>
                  <a:pt x="0" y="0"/>
                </a:moveTo>
                <a:lnTo>
                  <a:pt x="0" y="192"/>
                </a:lnTo>
                <a:lnTo>
                  <a:pt x="96" y="192"/>
                </a:lnTo>
                <a:lnTo>
                  <a:pt x="96" y="336"/>
                </a:lnTo>
                <a:lnTo>
                  <a:pt x="192" y="33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1D0D6C7-70CA-FFB0-93CD-B6E005F9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012" y="1584945"/>
            <a:ext cx="703820" cy="21446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8350D5A0-691D-DA03-9461-D1D795FC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054" y="1356384"/>
            <a:ext cx="257344" cy="250713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50000">
                <a:srgbClr val="777777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 dirty="0"/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8A76002E-3723-8C37-E802-18F61E1A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7" y="668712"/>
            <a:ext cx="13714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1000" b="1" dirty="0"/>
              <a:t>Start bei 5</a:t>
            </a:r>
            <a:r>
              <a:rPr lang="en-US" altLang="de-DE" sz="1000" b="1" dirty="0">
                <a:cs typeface="Arial" charset="0"/>
              </a:rPr>
              <a:t> </a:t>
            </a:r>
            <a:r>
              <a:rPr lang="en-US" altLang="de-DE" sz="1000" b="1" dirty="0"/>
              <a:t>ºC!</a:t>
            </a:r>
            <a:r>
              <a:rPr lang="en-US" altLang="de-DE" sz="1000" dirty="0"/>
              <a:t> </a:t>
            </a:r>
            <a:r>
              <a:rPr lang="en-US" altLang="de-DE" sz="1000" b="1" dirty="0">
                <a:cs typeface="Arial" charset="0"/>
              </a:rPr>
              <a:t>Erhöhung der Temp. um 5 </a:t>
            </a:r>
            <a:r>
              <a:rPr lang="en-US" altLang="de-DE" sz="1000" b="1" dirty="0"/>
              <a:t>ºC</a:t>
            </a:r>
            <a:r>
              <a:rPr lang="de-CH" altLang="de-DE" sz="1000" b="1" dirty="0"/>
              <a:t> pro Min</a:t>
            </a:r>
            <a:r>
              <a:rPr lang="de-CH" altLang="de-DE" sz="1200" b="1" dirty="0"/>
              <a:t>.</a:t>
            </a:r>
            <a:endParaRPr lang="de-DE" altLang="de-DE" sz="1200" b="1" dirty="0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9269A296-CC92-7ADA-2179-52A714268892}"/>
              </a:ext>
            </a:extLst>
          </p:cNvPr>
          <p:cNvGrpSpPr>
            <a:grpSpLocks/>
          </p:cNvGrpSpPr>
          <p:nvPr/>
        </p:nvGrpSpPr>
        <p:grpSpPr bwMode="auto">
          <a:xfrm>
            <a:off x="2785564" y="878118"/>
            <a:ext cx="955996" cy="921291"/>
            <a:chOff x="2336" y="2425"/>
            <a:chExt cx="925" cy="915"/>
          </a:xfrm>
        </p:grpSpPr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A3620F17-C6A1-65F3-B220-6EA900310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432"/>
              <a:ext cx="681" cy="21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CH" dirty="0"/>
            </a:p>
          </p:txBody>
        </p:sp>
        <p:sp>
          <p:nvSpPr>
            <p:cNvPr id="23" name="AutoShape 26">
              <a:extLst>
                <a:ext uri="{FF2B5EF4-FFF2-40B4-BE49-F238E27FC236}">
                  <a16:creationId xmlns:a16="http://schemas.microsoft.com/office/drawing/2014/main" id="{3DD0FA0D-3D62-1876-4B23-67A8A50092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25114">
              <a:off x="2191" y="2849"/>
              <a:ext cx="812" cy="159"/>
            </a:xfrm>
            <a:prstGeom prst="wave">
              <a:avLst>
                <a:gd name="adj1" fmla="val 20644"/>
                <a:gd name="adj2" fmla="val -379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 dirty="0"/>
            </a:p>
          </p:txBody>
        </p:sp>
        <p:sp>
          <p:nvSpPr>
            <p:cNvPr id="24" name="AutoShape 27">
              <a:extLst>
                <a:ext uri="{FF2B5EF4-FFF2-40B4-BE49-F238E27FC236}">
                  <a16:creationId xmlns:a16="http://schemas.microsoft.com/office/drawing/2014/main" id="{B3123059-F01A-8C8B-75D1-EC81A1485E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0" flipH="1">
              <a:off x="2599" y="2849"/>
              <a:ext cx="812" cy="159"/>
            </a:xfrm>
            <a:prstGeom prst="wave">
              <a:avLst>
                <a:gd name="adj1" fmla="val 20644"/>
                <a:gd name="adj2" fmla="val -3792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 dirty="0"/>
            </a:p>
          </p:txBody>
        </p:sp>
        <p:sp>
          <p:nvSpPr>
            <p:cNvPr id="25" name="AutoShape 28">
              <a:extLst>
                <a:ext uri="{FF2B5EF4-FFF2-40B4-BE49-F238E27FC236}">
                  <a16:creationId xmlns:a16="http://schemas.microsoft.com/office/drawing/2014/main" id="{6162A8CC-25CF-C2C6-E42E-CE602FEB1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25"/>
              <a:ext cx="114" cy="22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 dirty="0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3EFD6F33-45C2-682C-EA66-69C81E5D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432"/>
              <a:ext cx="122" cy="214"/>
            </a:xfrm>
            <a:custGeom>
              <a:avLst/>
              <a:gdLst>
                <a:gd name="T0" fmla="*/ 0 w 192"/>
                <a:gd name="T1" fmla="*/ 0 h 336"/>
                <a:gd name="T2" fmla="*/ 0 w 192"/>
                <a:gd name="T3" fmla="*/ 20 h 336"/>
                <a:gd name="T4" fmla="*/ 10 w 192"/>
                <a:gd name="T5" fmla="*/ 20 h 336"/>
                <a:gd name="T6" fmla="*/ 10 w 192"/>
                <a:gd name="T7" fmla="*/ 35 h 336"/>
                <a:gd name="T8" fmla="*/ 20 w 192"/>
                <a:gd name="T9" fmla="*/ 35 h 336"/>
                <a:gd name="T10" fmla="*/ 20 w 192"/>
                <a:gd name="T11" fmla="*/ 0 h 336"/>
                <a:gd name="T12" fmla="*/ 0 w 19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lnTo>
                    <a:pt x="0" y="192"/>
                  </a:lnTo>
                  <a:lnTo>
                    <a:pt x="96" y="192"/>
                  </a:lnTo>
                  <a:lnTo>
                    <a:pt x="96" y="336"/>
                  </a:lnTo>
                  <a:lnTo>
                    <a:pt x="192" y="336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 dirty="0"/>
            </a:p>
          </p:txBody>
        </p:sp>
        <p:sp>
          <p:nvSpPr>
            <p:cNvPr id="27" name="AutoShape 30">
              <a:extLst>
                <a:ext uri="{FF2B5EF4-FFF2-40B4-BE49-F238E27FC236}">
                  <a16:creationId xmlns:a16="http://schemas.microsoft.com/office/drawing/2014/main" id="{6C760913-0680-3BF6-6173-11194E6B94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026" y="2432"/>
              <a:ext cx="113" cy="22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 dirty="0"/>
            </a:p>
          </p:txBody>
        </p:sp>
        <p:sp>
          <p:nvSpPr>
            <p:cNvPr id="28" name="AutoShape 31">
              <a:extLst>
                <a:ext uri="{FF2B5EF4-FFF2-40B4-BE49-F238E27FC236}">
                  <a16:creationId xmlns:a16="http://schemas.microsoft.com/office/drawing/2014/main" id="{1A582D42-D434-585F-BF57-ED29C67E9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618" y="2976"/>
              <a:ext cx="363" cy="3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 dirty="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ED7D7272-9792-4CFD-E19E-F9F011EEF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3045"/>
              <a:ext cx="249" cy="249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 dirty="0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96D296E2-CABB-B90C-B713-59024226AD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39" y="2432"/>
              <a:ext cx="122" cy="214"/>
            </a:xfrm>
            <a:custGeom>
              <a:avLst/>
              <a:gdLst>
                <a:gd name="T0" fmla="*/ 0 w 192"/>
                <a:gd name="T1" fmla="*/ 0 h 336"/>
                <a:gd name="T2" fmla="*/ 0 w 192"/>
                <a:gd name="T3" fmla="*/ 20 h 336"/>
                <a:gd name="T4" fmla="*/ 10 w 192"/>
                <a:gd name="T5" fmla="*/ 20 h 336"/>
                <a:gd name="T6" fmla="*/ 10 w 192"/>
                <a:gd name="T7" fmla="*/ 35 h 336"/>
                <a:gd name="T8" fmla="*/ 20 w 192"/>
                <a:gd name="T9" fmla="*/ 35 h 336"/>
                <a:gd name="T10" fmla="*/ 20 w 192"/>
                <a:gd name="T11" fmla="*/ 0 h 336"/>
                <a:gd name="T12" fmla="*/ 0 w 19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lnTo>
                    <a:pt x="0" y="192"/>
                  </a:lnTo>
                  <a:lnTo>
                    <a:pt x="96" y="192"/>
                  </a:lnTo>
                  <a:lnTo>
                    <a:pt x="96" y="336"/>
                  </a:lnTo>
                  <a:lnTo>
                    <a:pt x="192" y="336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 dirty="0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9E17EC82-6FC5-7651-3D25-91E5EFCA2BE2}"/>
              </a:ext>
            </a:extLst>
          </p:cNvPr>
          <p:cNvSpPr txBox="1"/>
          <p:nvPr/>
        </p:nvSpPr>
        <p:spPr>
          <a:xfrm>
            <a:off x="4173554" y="449173"/>
            <a:ext cx="419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Erweichungspunkt R+K</a:t>
            </a:r>
          </a:p>
        </p:txBody>
      </p:sp>
    </p:spTree>
    <p:extLst>
      <p:ext uri="{BB962C8B-B14F-4D97-AF65-F5344CB8AC3E}">
        <p14:creationId xmlns:p14="http://schemas.microsoft.com/office/powerpoint/2010/main" val="3698003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42E3D-5083-70F5-EE44-2474F89C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DAA86BA-1F16-DC81-71E7-DABD15DD3CE8}"/>
              </a:ext>
            </a:extLst>
          </p:cNvPr>
          <p:cNvSpPr txBox="1"/>
          <p:nvPr/>
        </p:nvSpPr>
        <p:spPr>
          <a:xfrm>
            <a:off x="866775" y="1567725"/>
            <a:ext cx="10320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Prüfbericht Bitumen </a:t>
            </a:r>
          </a:p>
          <a:p>
            <a:r>
              <a:rPr lang="de-CH" sz="4000" b="1" dirty="0"/>
              <a:t>DSR-BTSV </a:t>
            </a:r>
          </a:p>
          <a:p>
            <a:r>
              <a:rPr lang="de-CH" sz="4000" b="1" dirty="0"/>
              <a:t>bekommen ……</a:t>
            </a:r>
          </a:p>
          <a:p>
            <a:endParaRPr lang="de-CH" dirty="0"/>
          </a:p>
          <a:p>
            <a:endParaRPr lang="de-CH" dirty="0"/>
          </a:p>
          <a:p>
            <a:endParaRPr lang="de-CH" sz="2800" b="1" dirty="0"/>
          </a:p>
          <a:p>
            <a:r>
              <a:rPr lang="de-CH" sz="4000" b="1" dirty="0"/>
              <a:t>… was jetzt ?</a:t>
            </a:r>
          </a:p>
          <a:p>
            <a:endParaRPr lang="de-CH" sz="28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4A2796-9447-A535-7B27-B04958A6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7A3458-A5F9-4C6D-DEDE-28148911673C}"/>
              </a:ext>
            </a:extLst>
          </p:cNvPr>
          <p:cNvSpPr txBox="1"/>
          <p:nvPr/>
        </p:nvSpPr>
        <p:spPr>
          <a:xfrm>
            <a:off x="7622976" y="5702031"/>
            <a:ext cx="11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WPK MOAG</a:t>
            </a:r>
            <a:endParaRPr lang="de-CH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E79597-AD85-210E-90C0-DB4A9D698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40" y="1497499"/>
            <a:ext cx="6160650" cy="14845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95693A-1774-8F60-C7DE-A95D2475A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625" y="3146077"/>
            <a:ext cx="6160650" cy="20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71317-3412-9AC1-1C36-6D9F2F4E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4C77427-1A62-146E-C5C9-AC1B28940870}"/>
              </a:ext>
            </a:extLst>
          </p:cNvPr>
          <p:cNvSpPr txBox="1"/>
          <p:nvPr/>
        </p:nvSpPr>
        <p:spPr>
          <a:xfrm>
            <a:off x="697488" y="2771164"/>
            <a:ext cx="11087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/>
              <a:t>Hohe Präzision der Prüfung (Wiederholbarkeit / Vergleichbarkeit)</a:t>
            </a:r>
            <a:endParaRPr lang="de-CH" sz="2800" b="1" dirty="0">
              <a:solidFill>
                <a:srgbClr val="FF0000"/>
              </a:solidFill>
            </a:endParaRPr>
          </a:p>
          <a:p>
            <a:endParaRPr lang="de-CH" sz="2800" b="1" dirty="0"/>
          </a:p>
          <a:p>
            <a:r>
              <a:rPr lang="de-CH" sz="2800" b="1" dirty="0">
                <a:solidFill>
                  <a:srgbClr val="FF0000"/>
                </a:solidFill>
              </a:rPr>
              <a:t>Methodischer Erkenntnisgewinn aus den laufenden Untersuchungen</a:t>
            </a:r>
          </a:p>
          <a:p>
            <a:r>
              <a:rPr lang="de-CH" sz="2800" b="1" dirty="0">
                <a:solidFill>
                  <a:srgbClr val="FF0000"/>
                </a:solidFill>
              </a:rPr>
              <a:t>Was noch fehlt: Erfahrungen - Intuition</a:t>
            </a:r>
          </a:p>
          <a:p>
            <a:endParaRPr lang="de-CH" sz="2800" b="1" dirty="0"/>
          </a:p>
          <a:p>
            <a:r>
              <a:rPr lang="de-CH" sz="2800" b="1" dirty="0"/>
              <a:t>Anforderungen = statistische Auswertung (Gauss / Mathe) </a:t>
            </a:r>
          </a:p>
          <a:p>
            <a:r>
              <a:rPr lang="de-CH" sz="2800" b="1" dirty="0"/>
              <a:t>ist nicht gleich Qualität = Lebensdauer = Nachhaltigkeit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31B594-6F4E-C2E4-EB0A-3C17FE8D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B4EF08F-281A-243B-6E7E-23F91EAE41B1}"/>
              </a:ext>
            </a:extLst>
          </p:cNvPr>
          <p:cNvSpPr txBox="1"/>
          <p:nvPr/>
        </p:nvSpPr>
        <p:spPr>
          <a:xfrm>
            <a:off x="4819389" y="361946"/>
            <a:ext cx="419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DSR - BTSV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2C87D5-C401-D290-586B-F22E30F68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873" y="638918"/>
            <a:ext cx="2097453" cy="12712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03EBE5-3502-8ADA-B267-BA9C7F87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344" y="1066180"/>
            <a:ext cx="6324067" cy="15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3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518D-D25A-CCAC-C31C-AC96FD9A2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C0322BA-BC94-F45A-BED0-E6CEB41127B9}"/>
              </a:ext>
            </a:extLst>
          </p:cNvPr>
          <p:cNvSpPr txBox="1"/>
          <p:nvPr/>
        </p:nvSpPr>
        <p:spPr>
          <a:xfrm>
            <a:off x="866775" y="1567725"/>
            <a:ext cx="103207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Prüfbericht Bohrkerne </a:t>
            </a:r>
          </a:p>
          <a:p>
            <a:r>
              <a:rPr lang="de-CH" sz="4000" b="1" dirty="0"/>
              <a:t>bekommen ……</a:t>
            </a:r>
          </a:p>
          <a:p>
            <a:endParaRPr lang="de-CH" dirty="0"/>
          </a:p>
          <a:p>
            <a:endParaRPr lang="de-CH" dirty="0"/>
          </a:p>
          <a:p>
            <a:endParaRPr lang="de-CH" sz="2800" b="1" dirty="0"/>
          </a:p>
          <a:p>
            <a:r>
              <a:rPr lang="de-CH" sz="4000" b="1" dirty="0"/>
              <a:t>… was jetzt ?  </a:t>
            </a:r>
          </a:p>
          <a:p>
            <a:endParaRPr lang="de-CH" sz="28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E1FA136-4800-4470-F01D-418CFD83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91613A-D925-F1ED-60A4-B6F1F8B74A37}"/>
              </a:ext>
            </a:extLst>
          </p:cNvPr>
          <p:cNvSpPr txBox="1"/>
          <p:nvPr/>
        </p:nvSpPr>
        <p:spPr>
          <a:xfrm>
            <a:off x="7622976" y="5702031"/>
            <a:ext cx="11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WPK MOAG</a:t>
            </a:r>
            <a:endParaRPr lang="de-CH" sz="9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5CA543-872C-7FB7-05A7-A40FC7DAB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7"/>
          <a:stretch>
            <a:fillRect/>
          </a:stretch>
        </p:blipFill>
        <p:spPr>
          <a:xfrm>
            <a:off x="5045838" y="2623331"/>
            <a:ext cx="6141641" cy="310815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EC4DA12-883A-16B1-A8BA-3C5CFE631FBD}"/>
              </a:ext>
            </a:extLst>
          </p:cNvPr>
          <p:cNvSpPr/>
          <p:nvPr/>
        </p:nvSpPr>
        <p:spPr>
          <a:xfrm>
            <a:off x="6096000" y="2693924"/>
            <a:ext cx="905206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49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61F1-5720-1DBA-EB71-32A9F3CA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9A2193F-01D3-5A82-9979-ABEB9F0CF939}"/>
              </a:ext>
            </a:extLst>
          </p:cNvPr>
          <p:cNvSpPr txBox="1"/>
          <p:nvPr/>
        </p:nvSpPr>
        <p:spPr>
          <a:xfrm>
            <a:off x="754340" y="1038246"/>
            <a:ext cx="114012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600" b="1" dirty="0">
                <a:solidFill>
                  <a:srgbClr val="FFC000"/>
                </a:solidFill>
              </a:rPr>
              <a:t>1. Prio Hohlraumgehalt am Bohrkern:</a:t>
            </a:r>
          </a:p>
          <a:p>
            <a:endParaRPr lang="de-CH" sz="2600" b="1" dirty="0"/>
          </a:p>
          <a:p>
            <a:r>
              <a:rPr lang="de-CH" sz="2600" b="1" dirty="0"/>
              <a:t>Tiefer Hohlraumgehalt = bleibende Verformungen (Spurrinnen / Verdrückungen)</a:t>
            </a:r>
          </a:p>
          <a:p>
            <a:endParaRPr lang="de-CH" sz="2600" b="1" dirty="0"/>
          </a:p>
          <a:p>
            <a:r>
              <a:rPr lang="de-CH" sz="2600" b="1" dirty="0">
                <a:solidFill>
                  <a:srgbClr val="00B050"/>
                </a:solidFill>
              </a:rPr>
              <a:t>Normanforderungen einhalten</a:t>
            </a:r>
          </a:p>
          <a:p>
            <a:endParaRPr lang="de-CH" sz="2600" b="1" dirty="0"/>
          </a:p>
          <a:p>
            <a:r>
              <a:rPr lang="de-CH" sz="2600" b="1" dirty="0"/>
              <a:t>Hoher Hohlraumgehalt = Alterung Bitumen / Kältezugrisse </a:t>
            </a:r>
          </a:p>
          <a:p>
            <a:endParaRPr lang="de-CH" sz="2400" b="1" dirty="0"/>
          </a:p>
          <a:p>
            <a:endParaRPr lang="de-CH" sz="2400" b="1" dirty="0"/>
          </a:p>
          <a:p>
            <a:endParaRPr lang="de-CH" sz="2400" b="1" dirty="0"/>
          </a:p>
          <a:p>
            <a:endParaRPr lang="de-CH" sz="2400" b="1" dirty="0"/>
          </a:p>
          <a:p>
            <a:r>
              <a:rPr lang="de-CH" sz="2400" b="1" dirty="0"/>
              <a:t>                  Oxidative Alterung Bitumen</a:t>
            </a:r>
          </a:p>
          <a:p>
            <a:endParaRPr lang="de-CH" sz="24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CEC41E-1700-9FC7-B7F6-F2653753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6EAE2C1-1A5E-A656-FD19-6A57BE75F682}"/>
              </a:ext>
            </a:extLst>
          </p:cNvPr>
          <p:cNvSpPr txBox="1"/>
          <p:nvPr/>
        </p:nvSpPr>
        <p:spPr>
          <a:xfrm>
            <a:off x="3762786" y="224173"/>
            <a:ext cx="8619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Bohrkerne Hohlraumgehalt</a:t>
            </a:r>
          </a:p>
        </p:txBody>
      </p:sp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303F8190-3CDD-9823-1E0A-58EDB4A6D38B}"/>
              </a:ext>
            </a:extLst>
          </p:cNvPr>
          <p:cNvSpPr/>
          <p:nvPr/>
        </p:nvSpPr>
        <p:spPr>
          <a:xfrm>
            <a:off x="1818441" y="2342950"/>
            <a:ext cx="242987" cy="33250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DE5FB1BB-92AC-BCEA-2331-0BDD626C6C92}"/>
              </a:ext>
            </a:extLst>
          </p:cNvPr>
          <p:cNvSpPr/>
          <p:nvPr/>
        </p:nvSpPr>
        <p:spPr>
          <a:xfrm rot="10800000">
            <a:off x="1818441" y="3166120"/>
            <a:ext cx="242987" cy="33250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985E1D-2E5C-DBCD-E936-F4FA67EA114A}"/>
              </a:ext>
            </a:extLst>
          </p:cNvPr>
          <p:cNvGrpSpPr>
            <a:grpSpLocks noChangeAspect="1"/>
          </p:cNvGrpSpPr>
          <p:nvPr/>
        </p:nvGrpSpPr>
        <p:grpSpPr>
          <a:xfrm>
            <a:off x="5980322" y="3870005"/>
            <a:ext cx="5367224" cy="1907999"/>
            <a:chOff x="808248" y="2428107"/>
            <a:chExt cx="10545552" cy="3748854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B6504603-C18F-0350-D680-6BFF99096218}"/>
                </a:ext>
              </a:extLst>
            </p:cNvPr>
            <p:cNvSpPr/>
            <p:nvPr/>
          </p:nvSpPr>
          <p:spPr>
            <a:xfrm>
              <a:off x="838199" y="4941208"/>
              <a:ext cx="10515601" cy="123575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cxnSp>
          <p:nvCxnSpPr>
            <p:cNvPr id="8" name="Straight Arrow Connector 9">
              <a:extLst>
                <a:ext uri="{FF2B5EF4-FFF2-40B4-BE49-F238E27FC236}">
                  <a16:creationId xmlns:a16="http://schemas.microsoft.com/office/drawing/2014/main" id="{9373C9A4-7392-520A-EFB5-DC6A2AF5E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2428107"/>
              <a:ext cx="757086" cy="2252048"/>
            </a:xfrm>
            <a:prstGeom prst="straightConnector1">
              <a:avLst/>
            </a:prstGeom>
            <a:ln w="28575">
              <a:solidFill>
                <a:srgbClr val="F59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B385833-AA91-1928-C0ED-907B1B6600A3}"/>
                </a:ext>
              </a:extLst>
            </p:cNvPr>
            <p:cNvSpPr txBox="1"/>
            <p:nvPr/>
          </p:nvSpPr>
          <p:spPr>
            <a:xfrm>
              <a:off x="9363531" y="2691644"/>
              <a:ext cx="11812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2000" dirty="0"/>
                <a:t>UV-</a:t>
              </a:r>
            </a:p>
            <a:p>
              <a:pPr algn="ctr"/>
              <a:r>
                <a:rPr lang="en-CH" sz="2000" dirty="0"/>
                <a:t>Strahlung</a:t>
              </a:r>
            </a:p>
          </p:txBody>
        </p:sp>
        <p:pic>
          <p:nvPicPr>
            <p:cNvPr id="10" name="Graphic 17" descr="Car with solid fill">
              <a:extLst>
                <a:ext uri="{FF2B5EF4-FFF2-40B4-BE49-F238E27FC236}">
                  <a16:creationId xmlns:a16="http://schemas.microsoft.com/office/drawing/2014/main" id="{B2FACE2B-824E-ADD9-D487-D9F37E2F6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08248" y="3447577"/>
              <a:ext cx="1521996" cy="1585354"/>
            </a:xfrm>
            <a:prstGeom prst="rect">
              <a:avLst/>
            </a:prstGeom>
          </p:spPr>
        </p:pic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DE42E34C-526C-CEF7-3356-2A515A095143}"/>
                </a:ext>
              </a:extLst>
            </p:cNvPr>
            <p:cNvSpPr txBox="1"/>
            <p:nvPr/>
          </p:nvSpPr>
          <p:spPr>
            <a:xfrm>
              <a:off x="4879735" y="384651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2800" dirty="0"/>
                <a:t>O</a:t>
              </a:r>
              <a:r>
                <a:rPr lang="en-CH" sz="2800" baseline="-25000" dirty="0"/>
                <a:t>2</a:t>
              </a:r>
              <a:endParaRPr lang="en-CH" sz="2800" dirty="0"/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D8945B4A-3982-6F6F-F8C1-3A65648AE6F9}"/>
                </a:ext>
              </a:extLst>
            </p:cNvPr>
            <p:cNvSpPr txBox="1"/>
            <p:nvPr/>
          </p:nvSpPr>
          <p:spPr>
            <a:xfrm>
              <a:off x="3850807" y="5605802"/>
              <a:ext cx="44903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2000" dirty="0">
                  <a:solidFill>
                    <a:schemeClr val="bg1"/>
                  </a:solidFill>
                </a:rPr>
                <a:t>Radikalreaktionen, Oxidationsreaktionen </a:t>
              </a: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D0E0EB25-6B84-58D8-6251-EF2FB86A8D64}"/>
                </a:ext>
              </a:extLst>
            </p:cNvPr>
            <p:cNvSpPr txBox="1"/>
            <p:nvPr/>
          </p:nvSpPr>
          <p:spPr>
            <a:xfrm>
              <a:off x="5750758" y="3846519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2800" dirty="0"/>
                <a:t>NO</a:t>
              </a:r>
              <a:r>
                <a:rPr lang="en-CH" sz="2800" baseline="-25000" dirty="0"/>
                <a:t>x</a:t>
              </a:r>
              <a:endParaRPr lang="en-CH" sz="2800" dirty="0"/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4D0AF3CA-B14C-4D0E-0D78-FD7399677A17}"/>
                </a:ext>
              </a:extLst>
            </p:cNvPr>
            <p:cNvSpPr txBox="1"/>
            <p:nvPr/>
          </p:nvSpPr>
          <p:spPr>
            <a:xfrm>
              <a:off x="4003334" y="386408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2800" dirty="0"/>
                <a:t>O</a:t>
              </a:r>
              <a:r>
                <a:rPr lang="en-CH" sz="2800" baseline="-25000" dirty="0"/>
                <a:t>3</a:t>
              </a:r>
              <a:endParaRPr lang="en-CH" sz="2800" dirty="0"/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219A1B96-8BA1-C309-CF91-C560226ED604}"/>
                </a:ext>
              </a:extLst>
            </p:cNvPr>
            <p:cNvSpPr txBox="1"/>
            <p:nvPr/>
          </p:nvSpPr>
          <p:spPr>
            <a:xfrm>
              <a:off x="6854217" y="3846519"/>
              <a:ext cx="7200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2800" dirty="0"/>
                <a:t>OH</a:t>
              </a:r>
              <a:r>
                <a:rPr lang="en-CH" sz="2800" baseline="30000" dirty="0"/>
                <a:t>-</a:t>
              </a:r>
              <a:endParaRPr lang="en-CH" sz="2800" dirty="0"/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5727793F-6D95-0803-8D12-8094C0700857}"/>
                </a:ext>
              </a:extLst>
            </p:cNvPr>
            <p:cNvSpPr txBox="1"/>
            <p:nvPr/>
          </p:nvSpPr>
          <p:spPr>
            <a:xfrm>
              <a:off x="7901571" y="3801497"/>
              <a:ext cx="750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2800" dirty="0"/>
                <a:t>OH</a:t>
              </a:r>
              <a:r>
                <a:rPr lang="en-CH" sz="3200" dirty="0"/>
                <a:t>·</a:t>
              </a:r>
              <a:endParaRPr lang="en-CH" sz="2800" dirty="0"/>
            </a:p>
          </p:txBody>
        </p:sp>
        <p:cxnSp>
          <p:nvCxnSpPr>
            <p:cNvPr id="17" name="Straight Arrow Connector 26">
              <a:extLst>
                <a:ext uri="{FF2B5EF4-FFF2-40B4-BE49-F238E27FC236}">
                  <a16:creationId xmlns:a16="http://schemas.microsoft.com/office/drawing/2014/main" id="{547718A5-1F2C-F7A3-E78E-C202C9B7438F}"/>
                </a:ext>
              </a:extLst>
            </p:cNvPr>
            <p:cNvCxnSpPr>
              <a:cxnSpLocks/>
            </p:cNvCxnSpPr>
            <p:nvPr/>
          </p:nvCxnSpPr>
          <p:spPr>
            <a:xfrm>
              <a:off x="4204297" y="4730909"/>
              <a:ext cx="0" cy="849607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9">
              <a:extLst>
                <a:ext uri="{FF2B5EF4-FFF2-40B4-BE49-F238E27FC236}">
                  <a16:creationId xmlns:a16="http://schemas.microsoft.com/office/drawing/2014/main" id="{D1954493-07B6-23D1-DA5B-070DC8C9BB6D}"/>
                </a:ext>
              </a:extLst>
            </p:cNvPr>
            <p:cNvCxnSpPr>
              <a:cxnSpLocks/>
            </p:cNvCxnSpPr>
            <p:nvPr/>
          </p:nvCxnSpPr>
          <p:spPr>
            <a:xfrm>
              <a:off x="5092761" y="4730909"/>
              <a:ext cx="0" cy="849607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30">
              <a:extLst>
                <a:ext uri="{FF2B5EF4-FFF2-40B4-BE49-F238E27FC236}">
                  <a16:creationId xmlns:a16="http://schemas.microsoft.com/office/drawing/2014/main" id="{D7BB4957-3FE0-F927-C77A-41E14AA12B98}"/>
                </a:ext>
              </a:extLst>
            </p:cNvPr>
            <p:cNvCxnSpPr>
              <a:cxnSpLocks/>
            </p:cNvCxnSpPr>
            <p:nvPr/>
          </p:nvCxnSpPr>
          <p:spPr>
            <a:xfrm>
              <a:off x="7155409" y="4714374"/>
              <a:ext cx="0" cy="849607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31">
              <a:extLst>
                <a:ext uri="{FF2B5EF4-FFF2-40B4-BE49-F238E27FC236}">
                  <a16:creationId xmlns:a16="http://schemas.microsoft.com/office/drawing/2014/main" id="{2E6647FC-4C9E-83B5-F0B4-89300F1DC584}"/>
                </a:ext>
              </a:extLst>
            </p:cNvPr>
            <p:cNvCxnSpPr>
              <a:cxnSpLocks/>
            </p:cNvCxnSpPr>
            <p:nvPr/>
          </p:nvCxnSpPr>
          <p:spPr>
            <a:xfrm>
              <a:off x="8216019" y="4714376"/>
              <a:ext cx="0" cy="849607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32">
              <a:extLst>
                <a:ext uri="{FF2B5EF4-FFF2-40B4-BE49-F238E27FC236}">
                  <a16:creationId xmlns:a16="http://schemas.microsoft.com/office/drawing/2014/main" id="{93F08927-97F2-13BE-BA2A-204D3157735D}"/>
                </a:ext>
              </a:extLst>
            </p:cNvPr>
            <p:cNvCxnSpPr>
              <a:cxnSpLocks/>
            </p:cNvCxnSpPr>
            <p:nvPr/>
          </p:nvCxnSpPr>
          <p:spPr>
            <a:xfrm>
              <a:off x="6056062" y="4714374"/>
              <a:ext cx="0" cy="849607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un 5">
            <a:extLst>
              <a:ext uri="{FF2B5EF4-FFF2-40B4-BE49-F238E27FC236}">
                <a16:creationId xmlns:a16="http://schemas.microsoft.com/office/drawing/2014/main" id="{D5369A38-7134-5FF3-FF96-CA911E9F79F3}"/>
              </a:ext>
            </a:extLst>
          </p:cNvPr>
          <p:cNvSpPr/>
          <p:nvPr/>
        </p:nvSpPr>
        <p:spPr>
          <a:xfrm>
            <a:off x="10369595" y="2994004"/>
            <a:ext cx="499294" cy="566537"/>
          </a:xfrm>
          <a:prstGeom prst="sun">
            <a:avLst/>
          </a:prstGeom>
          <a:solidFill>
            <a:srgbClr val="F5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162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AC71F-13A5-8C0E-CEE9-D1D3AEF9D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F7FC69B-A22D-4E2D-75C4-218B1828C9A4}"/>
              </a:ext>
            </a:extLst>
          </p:cNvPr>
          <p:cNvSpPr txBox="1"/>
          <p:nvPr/>
        </p:nvSpPr>
        <p:spPr>
          <a:xfrm>
            <a:off x="573365" y="1087794"/>
            <a:ext cx="1140122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rgbClr val="FFC000"/>
                </a:solidFill>
              </a:rPr>
              <a:t>2. </a:t>
            </a:r>
            <a:r>
              <a:rPr lang="de-CH" sz="2600" b="1" dirty="0" err="1">
                <a:solidFill>
                  <a:srgbClr val="FFC000"/>
                </a:solidFill>
              </a:rPr>
              <a:t>Prio</a:t>
            </a:r>
            <a:r>
              <a:rPr lang="de-CH" sz="2600" b="1" dirty="0">
                <a:solidFill>
                  <a:srgbClr val="FFC000"/>
                </a:solidFill>
              </a:rPr>
              <a:t> Schichtverbund:</a:t>
            </a:r>
          </a:p>
          <a:p>
            <a:endParaRPr lang="de-CH" sz="2600" b="1" dirty="0"/>
          </a:p>
          <a:p>
            <a:r>
              <a:rPr lang="de-CH" sz="2600" b="1" dirty="0"/>
              <a:t>Grossen Einfluss auf die Lebensdauer </a:t>
            </a:r>
          </a:p>
          <a:p>
            <a:r>
              <a:rPr lang="de-CH" sz="2600" b="1" dirty="0"/>
              <a:t>Ausreisser nicht auszuschliessen</a:t>
            </a:r>
          </a:p>
          <a:p>
            <a:endParaRPr lang="de-CH" sz="2600" b="1" dirty="0"/>
          </a:p>
          <a:p>
            <a:endParaRPr lang="de-CH" sz="2600" b="1" dirty="0"/>
          </a:p>
          <a:p>
            <a:endParaRPr lang="de-CH" sz="2600" b="1" dirty="0"/>
          </a:p>
          <a:p>
            <a:r>
              <a:rPr lang="de-CH" sz="2600" b="1" dirty="0">
                <a:solidFill>
                  <a:srgbClr val="FFC000"/>
                </a:solidFill>
              </a:rPr>
              <a:t>3. </a:t>
            </a:r>
            <a:r>
              <a:rPr lang="de-CH" sz="2600" b="1" dirty="0" err="1">
                <a:solidFill>
                  <a:srgbClr val="FFC000"/>
                </a:solidFill>
              </a:rPr>
              <a:t>Prio</a:t>
            </a:r>
            <a:r>
              <a:rPr lang="de-CH" sz="2600" b="1" dirty="0">
                <a:solidFill>
                  <a:srgbClr val="FFC000"/>
                </a:solidFill>
              </a:rPr>
              <a:t> Verdichtungsgrad</a:t>
            </a:r>
          </a:p>
          <a:p>
            <a:endParaRPr lang="de-CH" sz="2600" b="1" dirty="0"/>
          </a:p>
          <a:p>
            <a:r>
              <a:rPr lang="de-CH" sz="2600" b="1" dirty="0"/>
              <a:t>Bewertung der Verdichtungsleistung…</a:t>
            </a:r>
          </a:p>
          <a:p>
            <a:r>
              <a:rPr lang="de-CH" sz="2600" b="1" dirty="0"/>
              <a:t>wenn der Hohlraumgehalt am BK stimmt?</a:t>
            </a:r>
          </a:p>
          <a:p>
            <a:endParaRPr lang="de-CH" sz="2600" b="1" dirty="0">
              <a:solidFill>
                <a:srgbClr val="00B050"/>
              </a:solidFill>
            </a:endParaRPr>
          </a:p>
          <a:p>
            <a:endParaRPr lang="de-CH" sz="2600" b="1" dirty="0">
              <a:solidFill>
                <a:srgbClr val="FF0000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BDE696-333A-5FDA-6129-3E2729CE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2ECFAE-2B2D-D627-136C-92FD93C2CC81}"/>
              </a:ext>
            </a:extLst>
          </p:cNvPr>
          <p:cNvSpPr txBox="1"/>
          <p:nvPr/>
        </p:nvSpPr>
        <p:spPr>
          <a:xfrm>
            <a:off x="2353140" y="361946"/>
            <a:ext cx="8619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Bohrkerne Verdichtungsgrad und Hohlraumgehalt</a:t>
            </a:r>
          </a:p>
        </p:txBody>
      </p:sp>
      <p:pic>
        <p:nvPicPr>
          <p:cNvPr id="9" name="Grafik 8" descr="Ein Bild, das Diagramm, Reihe, parallel, Entwurf enthält.&#10;&#10;KI-generierte Inhalte können fehlerhaft sein.">
            <a:extLst>
              <a:ext uri="{FF2B5EF4-FFF2-40B4-BE49-F238E27FC236}">
                <a16:creationId xmlns:a16="http://schemas.microsoft.com/office/drawing/2014/main" id="{E9F27E7E-ECD0-83AB-2561-F96B2A8E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0"/>
          <a:stretch>
            <a:fillRect/>
          </a:stretch>
        </p:blipFill>
        <p:spPr>
          <a:xfrm>
            <a:off x="8855965" y="1380367"/>
            <a:ext cx="2607396" cy="1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F31E9-F906-04A2-409F-A77F50F1C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3CE57F-7CFA-A956-4C18-324ED94CD048}"/>
              </a:ext>
            </a:extLst>
          </p:cNvPr>
          <p:cNvSpPr txBox="1"/>
          <p:nvPr/>
        </p:nvSpPr>
        <p:spPr>
          <a:xfrm>
            <a:off x="586154" y="2460893"/>
            <a:ext cx="11401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Sie verstehen materialtechnologische Zusammenhänge in der Asphalttechnologie</a:t>
            </a:r>
          </a:p>
          <a:p>
            <a:endParaRPr lang="de-CH" sz="2400" b="1" dirty="0"/>
          </a:p>
          <a:p>
            <a:r>
              <a:rPr lang="de-CH" sz="2400" b="1" dirty="0"/>
              <a:t>Bringen Erfahrungen ein aus systematischem Erkenntnisgewinn und Intuition </a:t>
            </a:r>
          </a:p>
          <a:p>
            <a:endParaRPr lang="de-CH" sz="2400" b="1" dirty="0"/>
          </a:p>
          <a:p>
            <a:r>
              <a:rPr lang="de-CH" sz="2400" b="1" dirty="0"/>
              <a:t>Vertreten ein </a:t>
            </a:r>
            <a:r>
              <a:rPr lang="de-DE" sz="2400" b="1" dirty="0"/>
              <a:t>praxisgerechte, am Lebenszyklus orientierte, partnerschaftlich </a:t>
            </a:r>
            <a:r>
              <a:rPr lang="de-CH" sz="2400" b="1" dirty="0"/>
              <a:t>Beurteilung der Prüfberichte</a:t>
            </a:r>
          </a:p>
          <a:p>
            <a:endParaRPr lang="de-CH" sz="2400" b="1" dirty="0"/>
          </a:p>
          <a:p>
            <a:endParaRPr lang="de-CH" sz="24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3FF848-B774-3921-FFFC-FBCA78CD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23C48B2-270A-7A29-0BA3-40A58673E4C3}"/>
              </a:ext>
            </a:extLst>
          </p:cNvPr>
          <p:cNvSpPr txBox="1"/>
          <p:nvPr/>
        </p:nvSpPr>
        <p:spPr>
          <a:xfrm>
            <a:off x="586154" y="771188"/>
            <a:ext cx="11109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Ich wünschen mir</a:t>
            </a:r>
          </a:p>
          <a:p>
            <a:endParaRPr lang="de-CH" sz="2800" b="1" dirty="0">
              <a:solidFill>
                <a:srgbClr val="00B050"/>
              </a:solidFill>
            </a:endParaRPr>
          </a:p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bei Kollegen-innen, welche die Prüfberichte lesen: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B87DB6-0A0C-1B14-00AC-8F78F4B92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44" y="496548"/>
            <a:ext cx="853571" cy="8535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ED8839-1B99-1173-0CEB-99108D6A0ADE}"/>
              </a:ext>
            </a:extLst>
          </p:cNvPr>
          <p:cNvSpPr txBox="1"/>
          <p:nvPr/>
        </p:nvSpPr>
        <p:spPr>
          <a:xfrm>
            <a:off x="4233941" y="1279019"/>
            <a:ext cx="11619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Internet</a:t>
            </a:r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93001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4FCD6AE-ABD9-A532-A478-5C0C42B7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DD9095-640B-1E3F-C177-D9DE19CF9DED}"/>
              </a:ext>
            </a:extLst>
          </p:cNvPr>
          <p:cNvSpPr txBox="1"/>
          <p:nvPr/>
        </p:nvSpPr>
        <p:spPr>
          <a:xfrm>
            <a:off x="945172" y="910004"/>
            <a:ext cx="10213365" cy="4933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0000"/>
                </a:solidFill>
                <a:ea typeface="+mj-ea"/>
                <a:cs typeface="+mj-cs"/>
              </a:defRPr>
            </a:lvl1pPr>
          </a:lstStyle>
          <a:p>
            <a:pPr lvl="1"/>
            <a:endParaRPr lang="de-DE" sz="2400" b="1" dirty="0">
              <a:solidFill>
                <a:srgbClr val="00B050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b="1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40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«Alles muss so einfach sein wie möglich, aber nicht einfacher.»</a:t>
            </a:r>
          </a:p>
          <a:p>
            <a:pPr lvl="1"/>
            <a:r>
              <a:rPr lang="de-DE" sz="1600" b="1" dirty="0"/>
              <a:t>Albert Einstein</a:t>
            </a:r>
          </a:p>
          <a:p>
            <a:pPr lvl="1"/>
            <a:endParaRPr lang="de-DE" sz="1600" b="1" dirty="0"/>
          </a:p>
          <a:p>
            <a:pPr lvl="1"/>
            <a:endParaRPr lang="de-DE" sz="1600" b="1" dirty="0"/>
          </a:p>
          <a:p>
            <a:pPr lvl="1"/>
            <a:endParaRPr lang="de-DE" sz="1600" b="1" dirty="0"/>
          </a:p>
          <a:p>
            <a:pPr lvl="1"/>
            <a:endParaRPr lang="de-DE" sz="1600" b="1" dirty="0"/>
          </a:p>
          <a:p>
            <a:pPr lvl="1"/>
            <a:r>
              <a:rPr lang="de-DE" sz="4400" b="1" dirty="0">
                <a:solidFill>
                  <a:srgbClr val="00B050"/>
                </a:solidFill>
              </a:rPr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099857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0B179D-2177-C601-DB55-84E52333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775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147E-7FAE-0DB5-3522-5FC45F149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271F4C7-0ECD-70B4-477B-F01374FA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AFBA7F-5A9F-F417-AB06-EFB091A69DF1}"/>
              </a:ext>
            </a:extLst>
          </p:cNvPr>
          <p:cNvSpPr txBox="1"/>
          <p:nvPr/>
        </p:nvSpPr>
        <p:spPr>
          <a:xfrm>
            <a:off x="926122" y="638175"/>
            <a:ext cx="10799153" cy="50244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0000"/>
                </a:solidFill>
                <a:ea typeface="+mj-ea"/>
                <a:cs typeface="+mj-cs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kern="100" dirty="0">
                <a:solidFill>
                  <a:srgbClr val="00B05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Grundsätzliches Vorgehen</a:t>
            </a:r>
          </a:p>
          <a:p>
            <a:pPr lvl="1"/>
            <a:endParaRPr lang="de-DE" sz="2400" b="1" dirty="0">
              <a:solidFill>
                <a:srgbClr val="00B050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  <a:tab pos="3943350" algn="l"/>
              </a:tabLst>
            </a:pPr>
            <a:r>
              <a:rPr lang="de-CH" i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 einfach   </a:t>
            </a:r>
            <a:r>
              <a:rPr lang="de-CH" i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de-CH" i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ablegen, vergessen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  <a:tab pos="3943350" algn="l"/>
              </a:tabLst>
            </a:pPr>
            <a:endParaRPr lang="de-CH" i="1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i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am einfachsten		   – Alles erfüllt die Anforderungen, Ablegen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i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die Herausforderung	   – «ungenügende» Resultate, Statistiken, 						      Berichte, Abzüge, Gegenberichte, 							      Sitzungen, Fragen über Fragen, noch mehr 					      Prüfungen, noch mehr Statistiken, noch 						      mehr Fragen ……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3E5658-4AC4-5327-0F7F-3016A2891B7E}"/>
              </a:ext>
            </a:extLst>
          </p:cNvPr>
          <p:cNvSpPr txBox="1"/>
          <p:nvPr/>
        </p:nvSpPr>
        <p:spPr>
          <a:xfrm rot="20229531">
            <a:off x="1397429" y="4683366"/>
            <a:ext cx="267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00B050"/>
                </a:solidFill>
              </a:rPr>
              <a:t>Bezahlen </a:t>
            </a:r>
            <a:r>
              <a:rPr lang="de-CH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de-CH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08C7-F0B3-8E17-91D0-9B04330C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0843B3E-2347-A8CB-796E-0224C02468BC}"/>
              </a:ext>
            </a:extLst>
          </p:cNvPr>
          <p:cNvSpPr txBox="1"/>
          <p:nvPr/>
        </p:nvSpPr>
        <p:spPr>
          <a:xfrm>
            <a:off x="458266" y="3026941"/>
            <a:ext cx="11401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Beim Normalbitumen mit den Erweichungspunkt vergleichbar</a:t>
            </a:r>
          </a:p>
          <a:p>
            <a:endParaRPr lang="de-CH" sz="2400" b="1" dirty="0"/>
          </a:p>
          <a:p>
            <a:r>
              <a:rPr lang="de-CH" sz="2400" b="1" dirty="0"/>
              <a:t>BTSV-Temperatur festgelegt beim komplexen Schermodul von 15 kPa</a:t>
            </a:r>
          </a:p>
          <a:p>
            <a:endParaRPr lang="de-CH" sz="2400" b="1" dirty="0"/>
          </a:p>
          <a:p>
            <a:r>
              <a:rPr lang="de-CH" sz="2400" b="1" dirty="0"/>
              <a:t>Komplex heisst nicht kompliziert – der Schermodul besteht aus zwei Teilen:</a:t>
            </a:r>
          </a:p>
          <a:p>
            <a:endParaRPr lang="de-CH" sz="2400" b="1" dirty="0"/>
          </a:p>
          <a:p>
            <a:r>
              <a:rPr lang="de-CH" sz="2400" b="1" dirty="0"/>
              <a:t>Viskos (verliert Energie) und Elastisch (speichert Energie) – beides Zusammen ergibt den Gesamtwiderstand</a:t>
            </a:r>
          </a:p>
          <a:p>
            <a:endParaRPr lang="de-CH" sz="2400" b="1" dirty="0"/>
          </a:p>
          <a:p>
            <a:endParaRPr lang="de-CH" sz="24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872BD65-2907-152A-DED1-E07D8636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BB79B1C-E11D-02A7-CE54-2A4344921AAA}"/>
              </a:ext>
            </a:extLst>
          </p:cNvPr>
          <p:cNvSpPr txBox="1"/>
          <p:nvPr/>
        </p:nvSpPr>
        <p:spPr>
          <a:xfrm>
            <a:off x="4371781" y="361946"/>
            <a:ext cx="419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DSR – BTSV Temperatur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9A05F2-3C73-3271-6C1F-F95FDC94DB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" y="885166"/>
            <a:ext cx="3865520" cy="15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7010DC-DF9D-81AB-EA24-CC2783AAD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86" y="1021218"/>
            <a:ext cx="5774148" cy="19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08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04F2F-6367-F35A-15C3-481513924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F662F91-071D-EF7F-7FD0-DA26A2E9AA87}"/>
              </a:ext>
            </a:extLst>
          </p:cNvPr>
          <p:cNvSpPr txBox="1"/>
          <p:nvPr/>
        </p:nvSpPr>
        <p:spPr>
          <a:xfrm>
            <a:off x="458266" y="3026941"/>
            <a:ext cx="11401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Menschliche Reaktion auf Anweisung:</a:t>
            </a:r>
          </a:p>
          <a:p>
            <a:r>
              <a:rPr lang="de-CH" sz="2400" b="1" dirty="0"/>
              <a:t>Phasenwinkel = 0 		reagiert sofort auf eine Anweisung</a:t>
            </a:r>
          </a:p>
          <a:p>
            <a:r>
              <a:rPr lang="de-CH" sz="2400" b="1" dirty="0"/>
              <a:t>Phasenwinkel = bis 90 	braucht einen Moment, überlegt, reagiert verzögert</a:t>
            </a:r>
          </a:p>
          <a:p>
            <a:endParaRPr lang="de-CH" sz="2400" b="1" dirty="0"/>
          </a:p>
          <a:p>
            <a:r>
              <a:rPr lang="de-CH" sz="2400" b="1" dirty="0"/>
              <a:t>Materialreaktion auf eine Belastung:</a:t>
            </a:r>
          </a:p>
          <a:p>
            <a:r>
              <a:rPr lang="de-CH" sz="2400" b="1" dirty="0"/>
              <a:t>Phasenwinkel = 0 		sofortige Rückstellung auf Belastung (Gummiball/ Stahl)</a:t>
            </a:r>
          </a:p>
          <a:p>
            <a:r>
              <a:rPr lang="de-CH" sz="2400" b="1" dirty="0"/>
              <a:t>Phasenwinkel = bis 90 	zähflüssig (Honig) </a:t>
            </a:r>
          </a:p>
          <a:p>
            <a:endParaRPr lang="de-CH" sz="2400" b="1" dirty="0"/>
          </a:p>
          <a:p>
            <a:endParaRPr lang="de-CH" sz="24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6202FE7-6369-92D2-B311-9378DFD3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31</a:t>
            </a:fld>
            <a:endParaRPr lang="de-CH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F58C06C-3197-4D47-1B70-0BB8BCC3129F}"/>
              </a:ext>
            </a:extLst>
          </p:cNvPr>
          <p:cNvSpPr txBox="1"/>
          <p:nvPr/>
        </p:nvSpPr>
        <p:spPr>
          <a:xfrm>
            <a:off x="4371781" y="361946"/>
            <a:ext cx="419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B050"/>
                </a:solidFill>
                <a:latin typeface="+mn-lt"/>
              </a:rPr>
              <a:t>DSR – BTSV Phasenwinkel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73E613-4E6D-0552-E84E-6CA47CD42E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" y="885166"/>
            <a:ext cx="3865520" cy="15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4C79C61-616F-68A7-02F0-62CB4567A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86" y="1123529"/>
            <a:ext cx="5774148" cy="19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2D18-9A75-ED7A-021A-94400DDC6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CB6F530-01D3-1253-F287-11CB7790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5DFF38-A3EB-2EF6-45C2-D60218558BD2}"/>
              </a:ext>
            </a:extLst>
          </p:cNvPr>
          <p:cNvSpPr txBox="1"/>
          <p:nvPr/>
        </p:nvSpPr>
        <p:spPr>
          <a:xfrm>
            <a:off x="888022" y="1047750"/>
            <a:ext cx="10213365" cy="476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0000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3100" kern="100" dirty="0">
                <a:solidFill>
                  <a:srgbClr val="00B050"/>
                </a:solidFill>
                <a:cs typeface="Times New Roman" panose="02020603050405020304" pitchFamily="18" charset="0"/>
              </a:rPr>
              <a:t>Methoden der Auswertung: </a:t>
            </a:r>
          </a:p>
          <a:p>
            <a:pPr lvl="1"/>
            <a:endParaRPr lang="de-DE" sz="3100" b="1" dirty="0">
              <a:solidFill>
                <a:srgbClr val="00B050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41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Einzelwerte und Mittelwerte als Grundlage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41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41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Erstellen von Statistiken «Excel» - </a:t>
            </a:r>
            <a:r>
              <a:rPr lang="de-CH" sz="4100" kern="100" dirty="0">
                <a:solidFill>
                  <a:srgbClr val="FFC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Hilfsmittel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4100" kern="1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4100" kern="100" dirty="0">
                <a:cs typeface="Times New Roman" panose="02020603050405020304" pitchFamily="18" charset="0"/>
              </a:rPr>
              <a:t>Vergleichen von Zahlen mit Anforderungen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5000" i="1" kern="100" dirty="0">
              <a:solidFill>
                <a:srgbClr val="FFC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5000" i="1" kern="100" dirty="0">
              <a:solidFill>
                <a:srgbClr val="FFC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5000" i="1" kern="100" dirty="0">
              <a:solidFill>
                <a:srgbClr val="FFC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de-DE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5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F59C0-DF50-CB6E-D498-B7B77B8A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33A930-E053-3A67-48F5-2A05793E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75E86A-3D39-EF42-D7E1-92EB881898C3}"/>
              </a:ext>
            </a:extLst>
          </p:cNvPr>
          <p:cNvSpPr txBox="1"/>
          <p:nvPr/>
        </p:nvSpPr>
        <p:spPr>
          <a:xfrm>
            <a:off x="945172" y="571500"/>
            <a:ext cx="10213365" cy="527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de-DE"/>
            </a:defPPr>
            <a:lvl1pPr lv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tabLst>
                <a:tab pos="457200" algn="l"/>
              </a:tabLst>
              <a:defRPr sz="2800" b="1" kern="10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  <a:lvl2pPr lvl="1">
              <a:defRPr sz="2400" b="1">
                <a:solidFill>
                  <a:srgbClr val="00B050"/>
                </a:solidFill>
              </a:defRPr>
            </a:lvl2pPr>
          </a:lstStyle>
          <a:p>
            <a:r>
              <a:rPr lang="de-CH" sz="3200" dirty="0">
                <a:solidFill>
                  <a:schemeClr val="tx1"/>
                </a:solidFill>
                <a:latin typeface="+mn-lt"/>
              </a:rPr>
              <a:t>«Excel-Ingenieur»  </a:t>
            </a:r>
          </a:p>
          <a:p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Grün alles gut ! 	</a:t>
            </a:r>
          </a:p>
          <a:p>
            <a:r>
              <a:rPr lang="de-CH" dirty="0">
                <a:solidFill>
                  <a:srgbClr val="FF0000"/>
                </a:solidFill>
                <a:latin typeface="+mn-lt"/>
              </a:rPr>
              <a:t>Rot alles schlecht  - jetzt geht’s los  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r>
              <a:rPr lang="de-DE" dirty="0">
                <a:solidFill>
                  <a:schemeClr val="tx1"/>
                </a:solidFill>
              </a:rPr>
              <a:t>ME-Messungen ME1 = 125MN/m</a:t>
            </a:r>
            <a:r>
              <a:rPr lang="de-DE" baseline="30000" dirty="0">
                <a:solidFill>
                  <a:schemeClr val="tx1"/>
                </a:solidFill>
              </a:rPr>
              <a:t>2</a:t>
            </a:r>
            <a:r>
              <a:rPr lang="de-DE" dirty="0">
                <a:solidFill>
                  <a:schemeClr val="tx1"/>
                </a:solidFill>
              </a:rPr>
              <a:t> ME2 = 335MN/m</a:t>
            </a:r>
            <a:r>
              <a:rPr lang="de-DE" baseline="30000" dirty="0">
                <a:solidFill>
                  <a:schemeClr val="tx1"/>
                </a:solidFill>
              </a:rPr>
              <a:t>2</a:t>
            </a:r>
            <a:r>
              <a:rPr lang="de-DE" dirty="0">
                <a:solidFill>
                  <a:schemeClr val="tx1"/>
                </a:solidFill>
              </a:rPr>
              <a:t> Faktor =2.68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Norm Faktor &lt;2.5 </a:t>
            </a:r>
            <a:r>
              <a:rPr lang="de-DE" dirty="0">
                <a:solidFill>
                  <a:srgbClr val="FF0000"/>
                </a:solidFill>
              </a:rPr>
              <a:t>= rot nicht erfüllt </a:t>
            </a:r>
            <a:r>
              <a:rPr lang="de-DE" dirty="0">
                <a:solidFill>
                  <a:schemeClr val="tx1"/>
                </a:solidFill>
              </a:rPr>
              <a:t>– Nachverdichten bei einem ME1 =125?</a:t>
            </a:r>
          </a:p>
          <a:p>
            <a:pPr lvl="1"/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>
                <a:solidFill>
                  <a:schemeClr val="tx1"/>
                </a:solidFill>
              </a:rPr>
              <a:t>AC 8 S mit Bindemittel 50/70 Penetration = </a:t>
            </a:r>
            <a:r>
              <a:rPr lang="de-DE" dirty="0"/>
              <a:t>55*10</a:t>
            </a:r>
            <a:r>
              <a:rPr lang="de-DE" baseline="30000" dirty="0"/>
              <a:t>-1</a:t>
            </a:r>
            <a:r>
              <a:rPr lang="de-DE" dirty="0"/>
              <a:t>mm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Kann auch ein 70/100 sein – Spurrinnen?</a:t>
            </a:r>
          </a:p>
        </p:txBody>
      </p:sp>
      <p:pic>
        <p:nvPicPr>
          <p:cNvPr id="6" name="Grafik 5" descr="Ein Bild, das Screenshot, Grafiken, Reihe, Farbigkeit enthält.&#10;&#10;KI-generierte Inhalte können fehlerhaft sein.">
            <a:extLst>
              <a:ext uri="{FF2B5EF4-FFF2-40B4-BE49-F238E27FC236}">
                <a16:creationId xmlns:a16="http://schemas.microsoft.com/office/drawing/2014/main" id="{7538669E-5123-E580-6A76-9F4193C2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2" y="3605304"/>
            <a:ext cx="700819" cy="700819"/>
          </a:xfrm>
          <a:prstGeom prst="rect">
            <a:avLst/>
          </a:prstGeom>
        </p:spPr>
      </p:pic>
      <p:pic>
        <p:nvPicPr>
          <p:cNvPr id="10" name="Grafik 9" descr="Ein Bild, das computer, Computer, Text, Ausgabegerät enthält.&#10;&#10;KI-generierte Inhalte können fehlerhaft sein.">
            <a:extLst>
              <a:ext uri="{FF2B5EF4-FFF2-40B4-BE49-F238E27FC236}">
                <a16:creationId xmlns:a16="http://schemas.microsoft.com/office/drawing/2014/main" id="{AB48AC9A-090A-CAA1-D8AB-157B76247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17" y="1352550"/>
            <a:ext cx="2461171" cy="169205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A98CC32-16F0-873C-B240-DDF75775AC62}"/>
              </a:ext>
            </a:extLst>
          </p:cNvPr>
          <p:cNvSpPr txBox="1"/>
          <p:nvPr/>
        </p:nvSpPr>
        <p:spPr>
          <a:xfrm>
            <a:off x="7548863" y="3128481"/>
            <a:ext cx="21955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Internet Thorsten Jekel</a:t>
            </a:r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405972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4518-18B3-C9E0-227D-E4E1DE592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677EA0-D987-11F8-7268-1309947C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F47871-C843-DF86-3B2F-39EC53E388A6}"/>
              </a:ext>
            </a:extLst>
          </p:cNvPr>
          <p:cNvSpPr txBox="1"/>
          <p:nvPr/>
        </p:nvSpPr>
        <p:spPr>
          <a:xfrm>
            <a:off x="771525" y="685800"/>
            <a:ext cx="10529887" cy="5219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0000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12800" dirty="0">
                <a:solidFill>
                  <a:srgbClr val="00B050"/>
                </a:solidFill>
              </a:rPr>
              <a:t>«Fach-Ingenieur»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5600" i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sz="11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die Zahlen verstehen und nicht nur lesen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44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sz="11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Versteht die Zusammenhänge zwischen den Zahlen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11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	plus Intuition / Erfahrung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43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sz="11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Kennt die Auswirkungen der Abweichungen auf die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11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	Qualität = Lebensdauer = Nachhaltigkeit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44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sz="11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Ist nicht immer einfach zu quantifizieren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de-CH" sz="3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2000" i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de-CH" sz="2000" i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6200" i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de-DE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4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80DE8-8313-C392-02AC-44174A605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1DD9651-E5AD-E850-B60F-C65A7D70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DB9943-64D6-F783-413C-CE1152DDD012}"/>
              </a:ext>
            </a:extLst>
          </p:cNvPr>
          <p:cNvSpPr txBox="1"/>
          <p:nvPr/>
        </p:nvSpPr>
        <p:spPr>
          <a:xfrm>
            <a:off x="945172" y="742950"/>
            <a:ext cx="10213365" cy="51006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0000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sz="3200" kern="100" dirty="0">
                <a:solidFill>
                  <a:srgbClr val="00B05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Prüfbericht erhalten ……. und jetzt sicher nicht</a:t>
            </a:r>
            <a:endParaRPr lang="de-DE" sz="3200" kern="1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sz="1600" i="1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Bewertungen / Beurteilung ohne Einfluss auf die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de-CH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Qualität = Lebensdauer = Nachhaltigkeit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Beurteilungen durch fachfremde Personen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CH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«rausreden» bei Abweichungen, welche Einfluss auf die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CH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de-CH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Qualität = Lebensdauer = Nachhaltigkeit haben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de-CH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de-DE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9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D6239-D389-7578-FC2C-1428A9CE7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AF30140-8C6F-F00B-DA8C-E45D4A0E18B3}"/>
              </a:ext>
            </a:extLst>
          </p:cNvPr>
          <p:cNvSpPr txBox="1"/>
          <p:nvPr/>
        </p:nvSpPr>
        <p:spPr>
          <a:xfrm>
            <a:off x="1508746" y="1178932"/>
            <a:ext cx="103207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Prüfbericht bekommen ……</a:t>
            </a:r>
          </a:p>
          <a:p>
            <a:endParaRPr lang="de-CH" dirty="0"/>
          </a:p>
          <a:p>
            <a:r>
              <a:rPr lang="de-CH" sz="2400" b="1" dirty="0"/>
              <a:t>ME-Messungen</a:t>
            </a:r>
          </a:p>
          <a:p>
            <a:r>
              <a:rPr lang="de-CH" sz="2400" b="1" dirty="0"/>
              <a:t>Asphaltmischgut</a:t>
            </a:r>
          </a:p>
          <a:p>
            <a:r>
              <a:rPr lang="de-CH" sz="2400" b="1" dirty="0"/>
              <a:t>Rückgewonnenes Bitumen</a:t>
            </a:r>
          </a:p>
          <a:p>
            <a:r>
              <a:rPr lang="de-CH" sz="2400" b="1" dirty="0"/>
              <a:t>Bohrkerne</a:t>
            </a:r>
          </a:p>
          <a:p>
            <a:endParaRPr lang="de-CH" sz="2800" b="1" dirty="0"/>
          </a:p>
          <a:p>
            <a:r>
              <a:rPr lang="de-CH" sz="4000" b="1" dirty="0"/>
              <a:t>… was jetzt ?</a:t>
            </a:r>
          </a:p>
          <a:p>
            <a:endParaRPr lang="de-CH" sz="28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ABC1E4-B369-5684-2EA3-C0DC60FD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470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4E99-C4FB-BBE3-BD62-B7F9539B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507A51E-AC4F-2C14-617C-99D8BE20FAEC}"/>
              </a:ext>
            </a:extLst>
          </p:cNvPr>
          <p:cNvSpPr txBox="1"/>
          <p:nvPr/>
        </p:nvSpPr>
        <p:spPr>
          <a:xfrm>
            <a:off x="1419225" y="1843950"/>
            <a:ext cx="103207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Prüfbericht ME-Messungen </a:t>
            </a:r>
          </a:p>
          <a:p>
            <a:r>
              <a:rPr lang="de-CH" sz="4000" b="1" dirty="0"/>
              <a:t>bekommen ……</a:t>
            </a:r>
          </a:p>
          <a:p>
            <a:endParaRPr lang="de-CH" dirty="0"/>
          </a:p>
          <a:p>
            <a:endParaRPr lang="de-CH" dirty="0"/>
          </a:p>
          <a:p>
            <a:endParaRPr lang="de-CH" sz="2800" b="1" dirty="0"/>
          </a:p>
          <a:p>
            <a:r>
              <a:rPr lang="de-CH" sz="4000" b="1" dirty="0"/>
              <a:t>… was jetzt ? </a:t>
            </a:r>
          </a:p>
          <a:p>
            <a:endParaRPr lang="de-CH" sz="2800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D05679-BB3F-9004-60CB-E1683697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0C3-0ED4-4110-954B-116054BA02E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02E7DA-EE25-9D81-8875-D610B838B059}"/>
              </a:ext>
            </a:extLst>
          </p:cNvPr>
          <p:cNvSpPr txBox="1"/>
          <p:nvPr/>
        </p:nvSpPr>
        <p:spPr>
          <a:xfrm>
            <a:off x="7699176" y="5805134"/>
            <a:ext cx="11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Internet</a:t>
            </a:r>
            <a:endParaRPr lang="de-CH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37EC39-2EE5-7161-7113-771677FD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177654"/>
            <a:ext cx="3695699" cy="54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1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A35A1FBFD32F4BB1CA4B48A5CDA00A" ma:contentTypeVersion="19" ma:contentTypeDescription="Ein neues Dokument erstellen." ma:contentTypeScope="" ma:versionID="da4819a08c084b3e7513568f26881ec0">
  <xsd:schema xmlns:xsd="http://www.w3.org/2001/XMLSchema" xmlns:xs="http://www.w3.org/2001/XMLSchema" xmlns:p="http://schemas.microsoft.com/office/2006/metadata/properties" xmlns:ns2="7f206ab2-3f71-4e5b-b83e-81145c58529b" xmlns:ns3="34258bfc-ebe8-4722-8b0e-131dbac7bf78" targetNamespace="http://schemas.microsoft.com/office/2006/metadata/properties" ma:root="true" ma:fieldsID="c84e6d5489f0bf4ac6be6f2cda000a9d" ns2:_="" ns3:_="">
    <xsd:import namespace="7f206ab2-3f71-4e5b-b83e-81145c58529b"/>
    <xsd:import namespace="34258bfc-ebe8-4722-8b0e-131dbac7bf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06ab2-3f71-4e5b-b83e-81145c5852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06fadf-8f31-4709-bc57-544cc954f71f}" ma:internalName="TaxCatchAll" ma:showField="CatchAllData" ma:web="7f206ab2-3f71-4e5b-b83e-81145c585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8bfc-ebe8-4722-8b0e-131dbac7b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35c2da2-ed9b-40ad-8bb2-cef85bf02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258bfc-ebe8-4722-8b0e-131dbac7bf78">
      <Terms xmlns="http://schemas.microsoft.com/office/infopath/2007/PartnerControls"/>
    </lcf76f155ced4ddcb4097134ff3c332f>
    <TaxCatchAll xmlns="7f206ab2-3f71-4e5b-b83e-81145c58529b" xsi:nil="true"/>
  </documentManagement>
</p:properties>
</file>

<file path=customXml/itemProps1.xml><?xml version="1.0" encoding="utf-8"?>
<ds:datastoreItem xmlns:ds="http://schemas.openxmlformats.org/officeDocument/2006/customXml" ds:itemID="{27DF1AA0-AC3A-43E1-9ACE-F49D2AD28A03}"/>
</file>

<file path=customXml/itemProps2.xml><?xml version="1.0" encoding="utf-8"?>
<ds:datastoreItem xmlns:ds="http://schemas.openxmlformats.org/officeDocument/2006/customXml" ds:itemID="{F3025BB8-DB68-4D61-A762-16D6233E2A28}"/>
</file>

<file path=customXml/itemProps3.xml><?xml version="1.0" encoding="utf-8"?>
<ds:datastoreItem xmlns:ds="http://schemas.openxmlformats.org/officeDocument/2006/customXml" ds:itemID="{5B339CA4-1C1A-41A4-929A-6B9E058367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Breitbild</PresentationFormat>
  <Paragraphs>330</Paragraphs>
  <Slides>31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Bodmer</dc:creator>
  <cp:lastModifiedBy>Georg Klein</cp:lastModifiedBy>
  <cp:revision>199</cp:revision>
  <cp:lastPrinted>2023-11-16T07:30:22Z</cp:lastPrinted>
  <dcterms:created xsi:type="dcterms:W3CDTF">2022-11-09T13:31:07Z</dcterms:created>
  <dcterms:modified xsi:type="dcterms:W3CDTF">2025-11-13T06:43:29Z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0x0101000EA35A1FBFD32F4BB1CA4B48A5CDA00A</vt:lpwstr>
  </property>
</Properties>
</file>